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258" r:id="rId2"/>
    <p:sldId id="2147483366" r:id="rId3"/>
    <p:sldId id="2147308251" r:id="rId4"/>
    <p:sldId id="2147483268" r:id="rId5"/>
    <p:sldId id="2147483367" r:id="rId6"/>
    <p:sldId id="2147483377" r:id="rId7"/>
    <p:sldId id="2147483373" r:id="rId8"/>
    <p:sldId id="2147477507" r:id="rId9"/>
    <p:sldId id="2147477506" r:id="rId10"/>
    <p:sldId id="2147483368" r:id="rId11"/>
    <p:sldId id="2147483369" r:id="rId12"/>
    <p:sldId id="2147483370" r:id="rId13"/>
    <p:sldId id="2147477539" r:id="rId14"/>
    <p:sldId id="2147483374" r:id="rId15"/>
    <p:sldId id="2147483376" r:id="rId16"/>
    <p:sldId id="2147483378" r:id="rId17"/>
  </p:sldIdLst>
  <p:sldSz cx="12192000" cy="6858000"/>
  <p:notesSz cx="6858000" cy="9144000"/>
  <p:embeddedFontLst>
    <p:embeddedFont>
      <p:font typeface="Amazon Ember" panose="020B0603020204020204" pitchFamily="34" charset="0"/>
      <p:regular r:id="rId20"/>
      <p:bold r:id="rId21"/>
      <p:italic r:id="rId22"/>
      <p:boldItalic r:id="rId23"/>
    </p:embeddedFont>
    <p:embeddedFont>
      <p:font typeface="Amazon Ember Display" panose="020B0603020204020204" pitchFamily="34" charset="0"/>
      <p:regular r:id="rId24"/>
      <p:bold r:id="rId25"/>
      <p:italic r:id="rId26"/>
      <p:boldItalic r:id="rId27"/>
    </p:embeddedFont>
    <p:embeddedFont>
      <p:font typeface="Amazon Ember Display Heavy" panose="020B0603020204020204" pitchFamily="34" charset="0"/>
      <p:bold r:id="rId28"/>
      <p:italic r:id="rId29"/>
      <p:boldItalic r:id="rId30"/>
    </p:embeddedFont>
    <p:embeddedFont>
      <p:font typeface="Amazon Ember Display Light" panose="020B0603020204020204" pitchFamily="34" charset="0"/>
      <p:regular r:id="rId31"/>
      <p:bold r:id="rId32"/>
      <p:italic r:id="rId33"/>
      <p:boldItalic r:id="rId34"/>
    </p:embeddedFont>
    <p:embeddedFont>
      <p:font typeface="Amazon Ember Mono" panose="020B0603020204020204" pitchFamily="34" charset="0"/>
      <p:regular r:id="rId35"/>
      <p:bold r:id="rId36"/>
      <p:italic r:id="rId37"/>
      <p:boldItalic r:id="rId38"/>
    </p:embeddedFont>
    <p:embeddedFont>
      <p:font typeface="Lucida Console" panose="020B0609040504020204" pitchFamily="49"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4" clrIdx="0">
    <p:extLst>
      <p:ext uri="{19B8F6BF-5375-455C-9EA6-DF929625EA0E}">
        <p15:presenceInfo xmlns:p15="http://schemas.microsoft.com/office/powerpoint/2012/main" userId="Ruth Nelson" providerId="None"/>
      </p:ext>
    </p:extLst>
  </p:cmAuthor>
  <p:cmAuthor id="2" name="Roman, Shannon" initials="RS" lastIdx="18" clrIdx="1">
    <p:extLst>
      <p:ext uri="{19B8F6BF-5375-455C-9EA6-DF929625EA0E}">
        <p15:presenceInfo xmlns:p15="http://schemas.microsoft.com/office/powerpoint/2012/main" userId="S-1-5-21-1407069837-2091007605-538272213-39364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E8FF"/>
    <a:srgbClr val="090A4D"/>
    <a:srgbClr val="FF381E"/>
    <a:srgbClr val="94E8DE"/>
    <a:srgbClr val="2E37EF"/>
    <a:srgbClr val="5A02BE"/>
    <a:srgbClr val="2E77FA"/>
    <a:srgbClr val="226FFA"/>
    <a:srgbClr val="387DFA"/>
    <a:srgbClr val="E138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30" autoAdjust="0"/>
    <p:restoredTop sz="96671" autoAdjust="0"/>
  </p:normalViewPr>
  <p:slideViewPr>
    <p:cSldViewPr snapToGrid="0">
      <p:cViewPr varScale="1">
        <p:scale>
          <a:sx n="128" d="100"/>
          <a:sy n="128" d="100"/>
        </p:scale>
        <p:origin x="864" y="176"/>
      </p:cViewPr>
      <p:guideLst/>
    </p:cSldViewPr>
  </p:slideViewPr>
  <p:outlineViewPr>
    <p:cViewPr>
      <p:scale>
        <a:sx n="33" d="100"/>
        <a:sy n="33" d="100"/>
      </p:scale>
      <p:origin x="0" y="-1884"/>
    </p:cViewPr>
  </p:outlineViewPr>
  <p:notesTextViewPr>
    <p:cViewPr>
      <p:scale>
        <a:sx n="3" d="2"/>
        <a:sy n="3" d="2"/>
      </p:scale>
      <p:origin x="0" y="0"/>
    </p:cViewPr>
  </p:notesTextViewPr>
  <p:sorterViewPr>
    <p:cViewPr>
      <p:scale>
        <a:sx n="1" d="1"/>
        <a:sy n="1" d="1"/>
      </p:scale>
      <p:origin x="0" y="-10338"/>
    </p:cViewPr>
  </p:sorterViewPr>
  <p:notesViewPr>
    <p:cSldViewPr snapToGrid="0">
      <p:cViewPr varScale="1">
        <p:scale>
          <a:sx n="80" d="100"/>
          <a:sy n="80" d="100"/>
        </p:scale>
        <p:origin x="30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dirty="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dirty="0"/>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bedrock/"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a:t>Banjo</a:t>
            </a:r>
          </a:p>
        </p:txBody>
      </p:sp>
      <p:sp>
        <p:nvSpPr>
          <p:cNvPr id="4" name="Slide Number Placeholder 3"/>
          <p:cNvSpPr>
            <a:spLocks noGrp="1"/>
          </p:cNvSpPr>
          <p:nvPr>
            <p:ph type="sldNum" sz="quarter" idx="5"/>
          </p:nvPr>
        </p:nvSpPr>
        <p:spPr/>
        <p:txBody>
          <a:bodyPr/>
          <a:lstStyle/>
          <a:p>
            <a:fld id="{F8FEB175-7AE1-4B66-A823-55E80A74AF1C}" type="slidenum">
              <a:rPr lang="en-US" smtClean="0"/>
              <a:pPr/>
              <a:t>1</a:t>
            </a:fld>
            <a:endParaRPr lang="en-US" dirty="0"/>
          </a:p>
        </p:txBody>
      </p:sp>
    </p:spTree>
    <p:extLst>
      <p:ext uri="{BB962C8B-B14F-4D97-AF65-F5344CB8AC3E}">
        <p14:creationId xmlns:p14="http://schemas.microsoft.com/office/powerpoint/2010/main" val="429413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13</a:t>
            </a:fld>
            <a:endParaRPr lang="en-US" dirty="0"/>
          </a:p>
        </p:txBody>
      </p:sp>
    </p:spTree>
    <p:extLst>
      <p:ext uri="{BB962C8B-B14F-4D97-AF65-F5344CB8AC3E}">
        <p14:creationId xmlns:p14="http://schemas.microsoft.com/office/powerpoint/2010/main" val="398331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folks to login with builder id, or the one time email password.</a:t>
            </a:r>
          </a:p>
        </p:txBody>
      </p:sp>
      <p:sp>
        <p:nvSpPr>
          <p:cNvPr id="4" name="Slide Number Placeholder 3"/>
          <p:cNvSpPr>
            <a:spLocks noGrp="1"/>
          </p:cNvSpPr>
          <p:nvPr>
            <p:ph type="sldNum" sz="quarter" idx="5"/>
          </p:nvPr>
        </p:nvSpPr>
        <p:spPr/>
        <p:txBody>
          <a:bodyPr/>
          <a:lstStyle/>
          <a:p>
            <a:fld id="{F8FEB175-7AE1-4B66-A823-55E80A74AF1C}" type="slidenum">
              <a:rPr lang="en-US" smtClean="0"/>
              <a:pPr/>
              <a:t>14</a:t>
            </a:fld>
            <a:endParaRPr lang="en-US" dirty="0"/>
          </a:p>
        </p:txBody>
      </p:sp>
    </p:spTree>
    <p:extLst>
      <p:ext uri="{BB962C8B-B14F-4D97-AF65-F5344CB8AC3E}">
        <p14:creationId xmlns:p14="http://schemas.microsoft.com/office/powerpoint/2010/main" val="4122016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folks to login with the AWS Account provided. Do not use your own account. Make sure to repeat this. Tell folks to log out of their AWS account. Login is on the left side menu</a:t>
            </a:r>
          </a:p>
        </p:txBody>
      </p:sp>
      <p:sp>
        <p:nvSpPr>
          <p:cNvPr id="4" name="Slide Number Placeholder 3"/>
          <p:cNvSpPr>
            <a:spLocks noGrp="1"/>
          </p:cNvSpPr>
          <p:nvPr>
            <p:ph type="sldNum" sz="quarter" idx="5"/>
          </p:nvPr>
        </p:nvSpPr>
        <p:spPr/>
        <p:txBody>
          <a:bodyPr/>
          <a:lstStyle/>
          <a:p>
            <a:fld id="{F8FEB175-7AE1-4B66-A823-55E80A74AF1C}" type="slidenum">
              <a:rPr lang="en-US" smtClean="0"/>
              <a:pPr/>
              <a:t>15</a:t>
            </a:fld>
            <a:endParaRPr lang="en-US" dirty="0"/>
          </a:p>
        </p:txBody>
      </p:sp>
    </p:spTree>
    <p:extLst>
      <p:ext uri="{BB962C8B-B14F-4D97-AF65-F5344CB8AC3E}">
        <p14:creationId xmlns:p14="http://schemas.microsoft.com/office/powerpoint/2010/main" val="2911025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Dear speaker: we would really appreciate if you keep this slide and get attendees to answer it. It takes less than 1 minute, and it will help us a lot support the community better and addressing their feedback. </a:t>
            </a:r>
          </a:p>
          <a:p>
            <a:endParaRPr lang="en-ES" dirty="0"/>
          </a:p>
          <a:p>
            <a:r>
              <a:rPr lang="en-ES" dirty="0"/>
              <a:t>Thanks a lot. </a:t>
            </a:r>
          </a:p>
          <a:p>
            <a:endParaRPr lang="en-ES" dirty="0"/>
          </a:p>
          <a:p>
            <a:r>
              <a:rPr lang="en-ES"/>
              <a:t>AWS Community team</a:t>
            </a:r>
          </a:p>
          <a:p>
            <a:endParaRPr lang="en-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F0C1F-993A-6847-8031-A71E46B1E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321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generative AI, every possible workload has a chance to be re invented. We are staring with chatbots and assistants, but as we build new use cases and workflows arise that can be enhanced with generative AI. This is the time to explore what is possible, and push the limits of what we can do. Now is the time to build!!!!</a:t>
            </a:r>
          </a:p>
        </p:txBody>
      </p:sp>
      <p:sp>
        <p:nvSpPr>
          <p:cNvPr id="4" name="Slide Number Placeholder 3"/>
          <p:cNvSpPr>
            <a:spLocks noGrp="1"/>
          </p:cNvSpPr>
          <p:nvPr>
            <p:ph type="sldNum" sz="quarter" idx="5"/>
          </p:nvPr>
        </p:nvSpPr>
        <p:spPr/>
        <p:txBody>
          <a:bodyPr/>
          <a:lstStyle/>
          <a:p>
            <a:fld id="{50F74E25-A557-45B7-A614-AD8C8D22B6B6}" type="slidenum">
              <a:rPr lang="en-US" smtClean="0"/>
              <a:pPr/>
              <a:t>3</a:t>
            </a:fld>
            <a:endParaRPr lang="en-US" dirty="0"/>
          </a:p>
        </p:txBody>
      </p:sp>
    </p:spTree>
    <p:extLst>
      <p:ext uri="{BB962C8B-B14F-4D97-AF65-F5344CB8AC3E}">
        <p14:creationId xmlns:p14="http://schemas.microsoft.com/office/powerpoint/2010/main" val="287528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t>3 layers to the </a:t>
            </a:r>
            <a:r>
              <a:rPr lang="en-US" sz="1200" dirty="0" err="1"/>
              <a:t>GenAI</a:t>
            </a:r>
            <a:r>
              <a:rPr lang="en-US" sz="1200" dirty="0"/>
              <a:t> Stack</a:t>
            </a:r>
          </a:p>
          <a:p>
            <a:endParaRPr lang="en-US" sz="1200" dirty="0"/>
          </a:p>
          <a:p>
            <a:r>
              <a:rPr lang="en-US" sz="1200" dirty="0"/>
              <a:t>Hardware – Chips, compute, training inference. </a:t>
            </a:r>
          </a:p>
          <a:p>
            <a:endParaRPr lang="en-US" sz="1200" dirty="0"/>
          </a:p>
          <a:p>
            <a:r>
              <a:rPr lang="en-US" sz="1200" dirty="0"/>
              <a:t>API – Bedrock, this is where the builders will be using the most.</a:t>
            </a:r>
          </a:p>
          <a:p>
            <a:endParaRPr lang="en-US" sz="1200" dirty="0"/>
          </a:p>
          <a:p>
            <a:r>
              <a:rPr lang="en-US" sz="1200" dirty="0"/>
              <a:t>Applications – Think of Amazon Q, a generative AI assistant </a:t>
            </a:r>
          </a:p>
        </p:txBody>
      </p:sp>
      <p:sp>
        <p:nvSpPr>
          <p:cNvPr id="4" name="Slide Number Placeholder 3"/>
          <p:cNvSpPr>
            <a:spLocks noGrp="1"/>
          </p:cNvSpPr>
          <p:nvPr>
            <p:ph type="sldNum" sz="quarter" idx="5"/>
          </p:nvPr>
        </p:nvSpPr>
        <p:spPr/>
        <p:txBody>
          <a:bodyPr/>
          <a:lstStyle/>
          <a:p>
            <a:pPr marL="0" marR="0" lvl="0" indent="0" algn="r" defTabSz="1071021" rtl="0" eaLnBrk="1" fontAlgn="auto" latinLnBrk="0" hangingPunct="1">
              <a:lnSpc>
                <a:spcPct val="100000"/>
              </a:lnSpc>
              <a:spcBef>
                <a:spcPts val="0"/>
              </a:spcBef>
              <a:spcAft>
                <a:spcPts val="0"/>
              </a:spcAft>
              <a:buClrTx/>
              <a:buSzTx/>
              <a:buFontTx/>
              <a:buNone/>
              <a:tabLst/>
              <a:defRPr/>
            </a:pPr>
            <a:fld id="{79C357A3-3AAE-7F4A-8AA9-8B2BBE29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71021"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242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Amazon Q lives where you work, right inside your IDE and the AWS Console</a:t>
            </a:r>
          </a:p>
          <a:p>
            <a:pPr>
              <a:buFont typeface="Arial" panose="020B0604020202020204" pitchFamily="34" charset="0"/>
              <a:buChar char="•"/>
            </a:pPr>
            <a:r>
              <a:rPr lang="en-US" dirty="0"/>
              <a:t>Can help with coding, debugging, refactoring tasks</a:t>
            </a:r>
          </a:p>
          <a:p>
            <a:pPr>
              <a:buFont typeface="Arial" panose="020B0604020202020204" pitchFamily="34" charset="0"/>
              <a:buChar char="•"/>
            </a:pPr>
            <a:r>
              <a:rPr lang="en-US" dirty="0"/>
              <a:t>Free to get started, no need for an AWS Account</a:t>
            </a:r>
          </a:p>
          <a:p>
            <a:pPr>
              <a:buFont typeface="Arial" panose="020B0604020202020204" pitchFamily="34" charset="0"/>
              <a:buChar char="•"/>
            </a:pPr>
            <a:r>
              <a:rPr lang="en-US" dirty="0" err="1"/>
              <a:t>VScode</a:t>
            </a:r>
            <a:r>
              <a:rPr lang="en-US" dirty="0"/>
              <a:t>, </a:t>
            </a:r>
            <a:r>
              <a:rPr lang="en-US" dirty="0" err="1"/>
              <a:t>IntellJ</a:t>
            </a:r>
            <a:r>
              <a:rPr lang="en-US" dirty="0"/>
              <a:t> and Visual Studio supported </a:t>
            </a:r>
          </a:p>
        </p:txBody>
      </p:sp>
      <p:sp>
        <p:nvSpPr>
          <p:cNvPr id="4" name="Slide Number Placeholder 3"/>
          <p:cNvSpPr>
            <a:spLocks noGrp="1"/>
          </p:cNvSpPr>
          <p:nvPr>
            <p:ph type="sldNum" sz="quarter" idx="5"/>
          </p:nvPr>
        </p:nvSpPr>
        <p:spPr/>
        <p:txBody>
          <a:bodyPr/>
          <a:lstStyle/>
          <a:p>
            <a:fld id="{F8FEB175-7AE1-4B66-A823-55E80A74AF1C}" type="slidenum">
              <a:rPr lang="en-US" smtClean="0"/>
              <a:pPr/>
              <a:t>5</a:t>
            </a:fld>
            <a:endParaRPr lang="en-US" dirty="0"/>
          </a:p>
        </p:txBody>
      </p:sp>
    </p:spTree>
    <p:extLst>
      <p:ext uri="{BB962C8B-B14F-4D97-AF65-F5344CB8AC3E}">
        <p14:creationId xmlns:p14="http://schemas.microsoft.com/office/powerpoint/2010/main" val="2620189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Amazon Bedrock </a:t>
            </a:r>
            <a:r>
              <a:rPr lang="en-US" sz="1200" dirty="0"/>
              <a:t>is a fully managed service that offers a choice of high-performing foundation models (FMs) from leading AI companies like Stability AI, Anthropic, and Meta, via a single API, along with a broad set of capabilities you need to build Generative AI applications with security, privacy, and responsible AI.</a:t>
            </a:r>
          </a:p>
          <a:p>
            <a:endParaRPr lang="en-US" sz="1200" dirty="0"/>
          </a:p>
          <a:p>
            <a:r>
              <a:rPr lang="en-US" sz="1200" dirty="0"/>
              <a:t>Since Amazon Bedrock is serverless, </a:t>
            </a:r>
            <a:r>
              <a:rPr lang="en-US" sz="1200" b="1" dirty="0"/>
              <a:t>you don't have to manage any infrastructure</a:t>
            </a:r>
            <a:r>
              <a:rPr lang="en-US" sz="1200" dirty="0"/>
              <a:t>, and you can securely integrate and deploy Generative AI capabilities into your applications using the AWS services you are already familiar with.</a:t>
            </a:r>
          </a:p>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6</a:t>
            </a:fld>
            <a:endParaRPr lang="en-US" dirty="0"/>
          </a:p>
        </p:txBody>
      </p:sp>
    </p:spTree>
    <p:extLst>
      <p:ext uri="{BB962C8B-B14F-4D97-AF65-F5344CB8AC3E}">
        <p14:creationId xmlns:p14="http://schemas.microsoft.com/office/powerpoint/2010/main" val="3544242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PartyRock is a shareable no code Generative AI app building playground, that allows you to experiment with prompt engineering in a hands-on and fun way. In just a few clicks, you can build, share, and remix apps, to get inspired while playing with Generative AI. For example, you can:</a:t>
            </a:r>
          </a:p>
          <a:p>
            <a:pPr>
              <a:buFont typeface="Arial" panose="020B0604020202020204" pitchFamily="34" charset="0"/>
              <a:buChar char="•"/>
            </a:pPr>
            <a:r>
              <a:rPr lang="en-US" dirty="0"/>
              <a:t>Build an app to generate dad jokes on the topic of your choice.</a:t>
            </a:r>
          </a:p>
          <a:p>
            <a:pPr>
              <a:buFont typeface="Arial" panose="020B0604020202020204" pitchFamily="34" charset="0"/>
              <a:buChar char="•"/>
            </a:pPr>
            <a:r>
              <a:rPr lang="en-US" dirty="0"/>
              <a:t>Create and play a virtual trivia game online with friends from around the world.</a:t>
            </a:r>
          </a:p>
          <a:p>
            <a:pPr>
              <a:buFont typeface="Arial" panose="020B0604020202020204" pitchFamily="34" charset="0"/>
              <a:buChar char="•"/>
            </a:pPr>
            <a:r>
              <a:rPr lang="en-US" dirty="0"/>
              <a:t>Create an AI storyteller to guide your next fantasy roleplaying campaign.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7</a:t>
            </a:fld>
            <a:endParaRPr lang="en-US" dirty="0"/>
          </a:p>
        </p:txBody>
      </p:sp>
    </p:spTree>
    <p:extLst>
      <p:ext uri="{BB962C8B-B14F-4D97-AF65-F5344CB8AC3E}">
        <p14:creationId xmlns:p14="http://schemas.microsoft.com/office/powerpoint/2010/main" val="4018840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Build Generative AI Applications with PartyRock:</a:t>
            </a:r>
            <a:r>
              <a:rPr lang="en-US" dirty="0"/>
              <a:t> Learn how to quickly build Generative AI applications with no code.</a:t>
            </a:r>
          </a:p>
          <a:p>
            <a:r>
              <a:rPr lang="en-US" dirty="0"/>
              <a:t>Should take around 25 minutes </a:t>
            </a:r>
          </a:p>
        </p:txBody>
      </p:sp>
      <p:sp>
        <p:nvSpPr>
          <p:cNvPr id="4" name="Slide Number Placeholder 3"/>
          <p:cNvSpPr>
            <a:spLocks noGrp="1"/>
          </p:cNvSpPr>
          <p:nvPr>
            <p:ph type="sldNum" sz="quarter" idx="5"/>
          </p:nvPr>
        </p:nvSpPr>
        <p:spPr/>
        <p:txBody>
          <a:bodyPr/>
          <a:lstStyle/>
          <a:p>
            <a:fld id="{F8FEB175-7AE1-4B66-A823-55E80A74AF1C}" type="slidenum">
              <a:rPr lang="en-US" smtClean="0"/>
              <a:pPr/>
              <a:t>10</a:t>
            </a:fld>
            <a:endParaRPr lang="en-US" dirty="0"/>
          </a:p>
        </p:txBody>
      </p:sp>
    </p:spTree>
    <p:extLst>
      <p:ext uri="{BB962C8B-B14F-4D97-AF65-F5344CB8AC3E}">
        <p14:creationId xmlns:p14="http://schemas.microsoft.com/office/powerpoint/2010/main" val="4173710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Use Foundation Models in Amazon Bedrock</a:t>
            </a:r>
            <a:r>
              <a:rPr lang="en-US" dirty="0"/>
              <a:t> Learn how to use various foundation models to generate text and images using Amazon Bedrock.</a:t>
            </a:r>
          </a:p>
          <a:p>
            <a:endParaRPr lang="en-US" dirty="0"/>
          </a:p>
          <a:p>
            <a:r>
              <a:rPr lang="en-US" dirty="0"/>
              <a:t>This will be a coding section you will use Amazon Q + CW to write and debug.</a:t>
            </a:r>
          </a:p>
          <a:p>
            <a:r>
              <a:rPr lang="en-US" dirty="0"/>
              <a:t>This section should take around an hour</a:t>
            </a:r>
          </a:p>
        </p:txBody>
      </p:sp>
      <p:sp>
        <p:nvSpPr>
          <p:cNvPr id="4" name="Slide Number Placeholder 3"/>
          <p:cNvSpPr>
            <a:spLocks noGrp="1"/>
          </p:cNvSpPr>
          <p:nvPr>
            <p:ph type="sldNum" sz="quarter" idx="5"/>
          </p:nvPr>
        </p:nvSpPr>
        <p:spPr/>
        <p:txBody>
          <a:bodyPr/>
          <a:lstStyle/>
          <a:p>
            <a:fld id="{F8FEB175-7AE1-4B66-A823-55E80A74AF1C}" type="slidenum">
              <a:rPr lang="en-US" smtClean="0"/>
              <a:pPr/>
              <a:t>11</a:t>
            </a:fld>
            <a:endParaRPr lang="en-US" dirty="0"/>
          </a:p>
        </p:txBody>
      </p:sp>
    </p:spTree>
    <p:extLst>
      <p:ext uri="{BB962C8B-B14F-4D97-AF65-F5344CB8AC3E}">
        <p14:creationId xmlns:p14="http://schemas.microsoft.com/office/powerpoint/2010/main" val="978133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Chat with your Documents</a:t>
            </a:r>
            <a:r>
              <a:rPr lang="en-US" dirty="0"/>
              <a:t> Learn how to use Amazon Bedrock to "Chat with your documents". We will explore how to build RAG applications highlighting Knowledge Bases, embeddings, and agents.</a:t>
            </a:r>
          </a:p>
          <a:p>
            <a:endParaRPr lang="en-US" dirty="0"/>
          </a:p>
          <a:p>
            <a:r>
              <a:rPr lang="en-US" dirty="0"/>
              <a:t>You will build RAG applications using Amazon bedrock, will be coding as well. Should take around 45 minutes </a:t>
            </a:r>
          </a:p>
        </p:txBody>
      </p:sp>
      <p:sp>
        <p:nvSpPr>
          <p:cNvPr id="4" name="Slide Number Placeholder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2569968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B2E1EE-0433-4536-BD5C-2D50A86AE5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pic>
        <p:nvPicPr>
          <p:cNvPr id="8" name="Picture 7">
            <a:extLst>
              <a:ext uri="{FF2B5EF4-FFF2-40B4-BE49-F238E27FC236}">
                <a16:creationId xmlns:a16="http://schemas.microsoft.com/office/drawing/2014/main" id="{0193DEAB-FEF6-491D-8261-7CBCC839D0A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1052" y="2882055"/>
            <a:ext cx="3374152" cy="1093890"/>
          </a:xfrm>
          <a:prstGeom prst="rect">
            <a:avLst/>
          </a:prstGeom>
        </p:spPr>
      </p:pic>
    </p:spTree>
    <p:extLst>
      <p:ext uri="{BB962C8B-B14F-4D97-AF65-F5344CB8AC3E}">
        <p14:creationId xmlns:p14="http://schemas.microsoft.com/office/powerpoint/2010/main" val="2524165562"/>
      </p:ext>
    </p:extLst>
  </p:cSld>
  <p:clrMapOvr>
    <a:masterClrMapping/>
  </p:clrMapOvr>
  <p:transition>
    <p:fade/>
  </p:transition>
  <p:extLst>
    <p:ext uri="{DCECCB84-F9BA-43D5-87BE-67443E8EF086}">
      <p15:sldGuideLst xmlns:p15="http://schemas.microsoft.com/office/powerpoint/2012/main">
        <p15:guide id="1" orient="horz" pos="2376" userDrawn="1">
          <p15:clr>
            <a:srgbClr val="FBAE40"/>
          </p15:clr>
        </p15:guide>
        <p15:guide id="2"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AB3B6084-99E6-46FF-93AD-83DE6FF7C14B}"/>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B04BE43C-6204-4EF9-AAAA-0F7F1E99632E}"/>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8BD948C-0269-48E0-BF91-1A5CBF28A84C}"/>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2A351211-2602-447A-AB56-C8F728CAF93E}"/>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2467EBB-E8F1-48D5-BE0A-898A6CDF3FA9}"/>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5BCED56E-AADA-4721-B28B-5B7CC6C9616F}"/>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331CFB1-8B68-47CF-8352-EA53FE39AE7A}"/>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151ECF29-EC8B-471A-8572-CBFA5F04D4E0}"/>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EDB83B5E-91D1-4280-8C38-A9AD94FD27BB}"/>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2AC06CC-729F-4A98-A452-95753BBCCB86}"/>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A3CC3E-6C8C-49F9-AE3F-E0A903D001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23633683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E4DAB107-A9D6-411D-9EAE-666C5BBB98C4}"/>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5" name="Picture 4">
            <a:extLst>
              <a:ext uri="{FF2B5EF4-FFF2-40B4-BE49-F238E27FC236}">
                <a16:creationId xmlns:a16="http://schemas.microsoft.com/office/drawing/2014/main" id="{92A2E233-FBD7-4C9D-B415-F53C98B586B4}"/>
              </a:ext>
            </a:extLst>
          </p:cNvPr>
          <p:cNvPicPr>
            <a:picLocks noChangeAspect="1"/>
          </p:cNvPicPr>
          <p:nvPr userDrawn="1"/>
        </p:nvPicPr>
        <p:blipFill>
          <a:blip r:embed="rId3"/>
          <a:stretch>
            <a:fillRect/>
          </a:stretch>
        </p:blipFill>
        <p:spPr>
          <a:xfrm>
            <a:off x="304800" y="843936"/>
            <a:ext cx="865707" cy="865707"/>
          </a:xfrm>
          <a:prstGeom prst="rect">
            <a:avLst/>
          </a:prstGeom>
        </p:spPr>
      </p:pic>
    </p:spTree>
    <p:extLst>
      <p:ext uri="{BB962C8B-B14F-4D97-AF65-F5344CB8AC3E}">
        <p14:creationId xmlns:p14="http://schemas.microsoft.com/office/powerpoint/2010/main" val="3725096390"/>
      </p:ext>
    </p:extLst>
  </p:cSld>
  <p:clrMapOvr>
    <a:masterClrMapping/>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1395517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
        <p:nvSpPr>
          <p:cNvPr id="5" name="Rectangle 4">
            <a:extLst>
              <a:ext uri="{FF2B5EF4-FFF2-40B4-BE49-F238E27FC236}">
                <a16:creationId xmlns:a16="http://schemas.microsoft.com/office/drawing/2014/main" id="{0959D4D4-4A57-439F-AB9E-EF59B45B3C35}"/>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8810728-B224-4508-AF7A-582B502775E4}"/>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Rectangle 4">
            <a:extLst>
              <a:ext uri="{FF2B5EF4-FFF2-40B4-BE49-F238E27FC236}">
                <a16:creationId xmlns:a16="http://schemas.microsoft.com/office/drawing/2014/main" id="{71B2424A-CFF6-43C4-97D0-B0F247D23F77}"/>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Rectangle 4">
            <a:extLst>
              <a:ext uri="{FF2B5EF4-FFF2-40B4-BE49-F238E27FC236}">
                <a16:creationId xmlns:a16="http://schemas.microsoft.com/office/drawing/2014/main" id="{8ADCFCBE-C7B0-4C51-AC01-72DDEF0A6AF3}"/>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B7E1DC-9A6B-4898-A3B4-9DEAFEF211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pic>
        <p:nvPicPr>
          <p:cNvPr id="8" name="Picture 7">
            <a:extLst>
              <a:ext uri="{FF2B5EF4-FFF2-40B4-BE49-F238E27FC236}">
                <a16:creationId xmlns:a16="http://schemas.microsoft.com/office/drawing/2014/main" id="{8B21B02A-09DA-4678-9E65-F32C11DF4430}"/>
              </a:ext>
            </a:extLst>
          </p:cNvPr>
          <p:cNvPicPr>
            <a:picLocks noChangeAspect="1"/>
          </p:cNvPicPr>
          <p:nvPr userDrawn="1"/>
        </p:nvPicPr>
        <p:blipFill>
          <a:blip r:embed="rId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08A370D-82D9-46EE-9BFE-A0195797ED6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grpSp>
        <p:nvGrpSpPr>
          <p:cNvPr id="44" name="Group 43">
            <a:extLst>
              <a:ext uri="{FF2B5EF4-FFF2-40B4-BE49-F238E27FC236}">
                <a16:creationId xmlns:a16="http://schemas.microsoft.com/office/drawing/2014/main" id="{988D1684-E69B-4BF1-956C-4600D33ED7E6}"/>
              </a:ext>
            </a:extLst>
          </p:cNvPr>
          <p:cNvGrpSpPr/>
          <p:nvPr userDrawn="1"/>
        </p:nvGrpSpPr>
        <p:grpSpPr>
          <a:xfrm>
            <a:off x="7232650" y="1769509"/>
            <a:ext cx="4961114" cy="1039336"/>
            <a:chOff x="7232650" y="1769509"/>
            <a:chExt cx="4961114" cy="1039336"/>
          </a:xfrm>
        </p:grpSpPr>
        <p:sp>
          <p:nvSpPr>
            <p:cNvPr id="45" name="Oval 44">
              <a:extLst>
                <a:ext uri="{FF2B5EF4-FFF2-40B4-BE49-F238E27FC236}">
                  <a16:creationId xmlns:a16="http://schemas.microsoft.com/office/drawing/2014/main" id="{D8C82193-EFD3-4D2B-8782-3EDF896DF0BA}"/>
                </a:ext>
              </a:extLst>
            </p:cNvPr>
            <p:cNvSpPr/>
            <p:nvPr userDrawn="1"/>
          </p:nvSpPr>
          <p:spPr bwMode="auto">
            <a:xfrm>
              <a:off x="7232650" y="1872748"/>
              <a:ext cx="832859" cy="832859"/>
            </a:xfrm>
            <a:prstGeom prst="ellipse">
              <a:avLst/>
            </a:prstGeom>
            <a:solidFill>
              <a:srgbClr val="5600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46" name="Rectangle 45">
              <a:extLst>
                <a:ext uri="{FF2B5EF4-FFF2-40B4-BE49-F238E27FC236}">
                  <a16:creationId xmlns:a16="http://schemas.microsoft.com/office/drawing/2014/main" id="{8ABEEF64-4B8B-48D3-8E0D-D506F4A5202A}"/>
                </a:ext>
              </a:extLst>
            </p:cNvPr>
            <p:cNvSpPr/>
            <p:nvPr userDrawn="1"/>
          </p:nvSpPr>
          <p:spPr>
            <a:xfrm>
              <a:off x="7637646" y="1872748"/>
              <a:ext cx="4556118" cy="832859"/>
            </a:xfrm>
            <a:prstGeom prst="rect">
              <a:avLst/>
            </a:prstGeom>
            <a:gradFill flip="none" rotWithShape="1">
              <a:gsLst>
                <a:gs pos="57000">
                  <a:srgbClr val="D42994"/>
                </a:gs>
                <a:gs pos="100000">
                  <a:schemeClr val="accent1"/>
                </a:gs>
                <a:gs pos="17000">
                  <a:srgbClr val="5600C2"/>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47" name="TextBox 46">
              <a:extLst>
                <a:ext uri="{FF2B5EF4-FFF2-40B4-BE49-F238E27FC236}">
                  <a16:creationId xmlns:a16="http://schemas.microsoft.com/office/drawing/2014/main" id="{F6735EC7-4D84-436F-BE95-44BBDD0DE566}"/>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48" name="Graphic 47">
              <a:extLst>
                <a:ext uri="{FF2B5EF4-FFF2-40B4-BE49-F238E27FC236}">
                  <a16:creationId xmlns:a16="http://schemas.microsoft.com/office/drawing/2014/main" id="{AB4E0B87-EA7D-427C-8B28-C2C130B341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spTree>
    <p:extLst>
      <p:ext uri="{BB962C8B-B14F-4D97-AF65-F5344CB8AC3E}">
        <p14:creationId xmlns:p14="http://schemas.microsoft.com/office/powerpoint/2010/main" val="3645706325"/>
      </p:ext>
    </p:extLst>
  </p:cSld>
  <p:clrMapOvr>
    <a:masterClrMapping/>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CE2C6A7C-3E98-44A5-B7D4-BEEAEC8488E5}"/>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B5BE137-DDA4-46CD-BC86-4DC576A42003}"/>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09D468-70C3-494E-807C-C96DF1B46D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91563683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tatement - Dark">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7A5577D3-794B-6248-651C-323D3B96A06F}"/>
              </a:ext>
            </a:extLst>
          </p:cNvPr>
          <p:cNvSpPr>
            <a:spLocks noGrp="1"/>
          </p:cNvSpPr>
          <p:nvPr>
            <p:ph type="body" sz="quarter" idx="17" hasCustomPrompt="1"/>
          </p:nvPr>
        </p:nvSpPr>
        <p:spPr>
          <a:xfrm>
            <a:off x="1683601" y="2585314"/>
            <a:ext cx="8824799" cy="2071745"/>
          </a:xfrm>
          <a:prstGeom prst="rect">
            <a:avLst/>
          </a:prstGeom>
        </p:spPr>
        <p:txBody>
          <a:bodyPr/>
          <a:lstStyle>
            <a:lvl1pPr marL="0" indent="0" algn="ctr">
              <a:buNone/>
              <a:defRPr sz="3556"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270937"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2pPr>
            <a:lvl3pPr marL="541873"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3pPr>
            <a:lvl4pPr marL="812810"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4pPr>
            <a:lvl5pPr marL="1083747"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5pPr>
          </a:lstStyle>
          <a:p>
            <a:pPr lvl="0"/>
            <a:r>
              <a:rPr lang="en-US" dirty="0"/>
              <a:t>Placeholder text goes here</a:t>
            </a:r>
          </a:p>
        </p:txBody>
      </p:sp>
      <p:sp>
        <p:nvSpPr>
          <p:cNvPr id="4" name="Rectangle 3">
            <a:extLst>
              <a:ext uri="{FF2B5EF4-FFF2-40B4-BE49-F238E27FC236}">
                <a16:creationId xmlns:a16="http://schemas.microsoft.com/office/drawing/2014/main" id="{2830D167-43FC-45B0-8E9F-49911C9CEE22}"/>
              </a:ext>
            </a:extLst>
          </p:cNvPr>
          <p:cNvSpPr/>
          <p:nvPr userDrawn="1"/>
        </p:nvSpPr>
        <p:spPr>
          <a:xfrm>
            <a:off x="0" y="0"/>
            <a:ext cx="80304" cy="6858000"/>
          </a:xfrm>
          <a:prstGeom prst="rect">
            <a:avLst/>
          </a:prstGeom>
          <a:gradFill flip="none" rotWithShape="1">
            <a:gsLst>
              <a:gs pos="0">
                <a:srgbClr val="FF28EF"/>
              </a:gs>
              <a:gs pos="100000">
                <a:srgbClr val="F66C0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207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c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19AB8-787C-4ED3-A5F8-EEF36E478AB0}"/>
              </a:ext>
            </a:extLst>
          </p:cNvPr>
          <p:cNvPicPr>
            <a:picLocks noChangeAspect="1"/>
          </p:cNvPicPr>
          <p:nvPr userDrawn="1"/>
        </p:nvPicPr>
        <p:blipFill>
          <a:blip r:embed="rId2"/>
          <a:stretch>
            <a:fillRect/>
          </a:stretch>
        </p:blipFill>
        <p:spPr>
          <a:xfrm>
            <a:off x="624" y="0"/>
            <a:ext cx="12190751" cy="6858000"/>
          </a:xfrm>
          <a:prstGeom prst="rect">
            <a:avLst/>
          </a:prstGeom>
        </p:spPr>
      </p:pic>
      <p:sp>
        <p:nvSpPr>
          <p:cNvPr id="2" name="Rectangle 1">
            <a:extLst>
              <a:ext uri="{FF2B5EF4-FFF2-40B4-BE49-F238E27FC236}">
                <a16:creationId xmlns:a16="http://schemas.microsoft.com/office/drawing/2014/main" id="{5A0E8AC2-85B7-4F7D-9A7A-48482B692A2B}"/>
              </a:ext>
            </a:extLst>
          </p:cNvPr>
          <p:cNvSpPr/>
          <p:nvPr userDrawn="1"/>
        </p:nvSpPr>
        <p:spPr>
          <a:xfrm>
            <a:off x="0" y="0"/>
            <a:ext cx="80304" cy="6858000"/>
          </a:xfrm>
          <a:prstGeom prst="rect">
            <a:avLst/>
          </a:prstGeom>
          <a:gradFill flip="none" rotWithShape="1">
            <a:gsLst>
              <a:gs pos="0">
                <a:srgbClr val="FF28EF"/>
              </a:gs>
              <a:gs pos="100000">
                <a:srgbClr val="F66C0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82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15B88DF-9ED5-4B8C-8040-620BFA73B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1642970945"/>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
        <p:nvSpPr>
          <p:cNvPr id="6" name="Rectangle 5">
            <a:extLst>
              <a:ext uri="{FF2B5EF4-FFF2-40B4-BE49-F238E27FC236}">
                <a16:creationId xmlns:a16="http://schemas.microsoft.com/office/drawing/2014/main" id="{E017BE0C-4360-472C-AB96-C971BF93533C}"/>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669404BB-7C07-456C-9FE6-39B804DE1334}"/>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3977807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Rectangle 4">
            <a:extLst>
              <a:ext uri="{FF2B5EF4-FFF2-40B4-BE49-F238E27FC236}">
                <a16:creationId xmlns:a16="http://schemas.microsoft.com/office/drawing/2014/main" id="{9A3F9902-502F-49F5-8F9D-C3AD819AE1AF}"/>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
        <p:nvSpPr>
          <p:cNvPr id="3" name="Rectangle 2">
            <a:extLst>
              <a:ext uri="{FF2B5EF4-FFF2-40B4-BE49-F238E27FC236}">
                <a16:creationId xmlns:a16="http://schemas.microsoft.com/office/drawing/2014/main" id="{18D16A53-152C-4DCF-AFC9-96CCF08CB491}"/>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0036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5/14/24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pic>
        <p:nvPicPr>
          <p:cNvPr id="8" name="Picture 7">
            <a:extLst>
              <a:ext uri="{FF2B5EF4-FFF2-40B4-BE49-F238E27FC236}">
                <a16:creationId xmlns:a16="http://schemas.microsoft.com/office/drawing/2014/main" id="{FF33A955-3B5A-4D3B-8E9F-1BB9D1E1D77C}"/>
              </a:ext>
            </a:extLst>
          </p:cNvPr>
          <p:cNvPicPr>
            <a:picLocks noChangeAspect="1"/>
          </p:cNvPicPr>
          <p:nvPr userDrawn="1"/>
        </p:nvPicPr>
        <p:blipFill>
          <a:blip r:embed="rId35"/>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 id="2147483681" r:id="rId31"/>
    <p:sldLayoutId id="2147483682" r:id="rId32"/>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3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2.svg"/><Relationship Id="rId5" Type="http://schemas.openxmlformats.org/officeDocument/2006/relationships/image" Target="../media/image38.svg"/><Relationship Id="rId10" Type="http://schemas.openxmlformats.org/officeDocument/2006/relationships/image" Target="../media/image32.png"/><Relationship Id="rId4" Type="http://schemas.openxmlformats.org/officeDocument/2006/relationships/image" Target="../media/image37.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1B0566C-9519-4C8E-AEFE-DF829A5E749A}"/>
              </a:ext>
            </a:extLst>
          </p:cNvPr>
          <p:cNvSpPr>
            <a:spLocks noGrp="1"/>
          </p:cNvSpPr>
          <p:nvPr>
            <p:ph type="title"/>
          </p:nvPr>
        </p:nvSpPr>
        <p:spPr/>
        <p:txBody>
          <a:bodyPr/>
          <a:lstStyle/>
          <a:p>
            <a:r>
              <a:rPr lang="en-US" b="1" dirty="0"/>
              <a:t>Building with Generative AI on AWS using PartyRock, Amazon Bedrock, and Amazon Q</a:t>
            </a:r>
          </a:p>
        </p:txBody>
      </p:sp>
      <p:sp>
        <p:nvSpPr>
          <p:cNvPr id="40" name="Text Placeholder 39">
            <a:extLst>
              <a:ext uri="{FF2B5EF4-FFF2-40B4-BE49-F238E27FC236}">
                <a16:creationId xmlns:a16="http://schemas.microsoft.com/office/drawing/2014/main" id="{17691426-DF31-4E6C-82D5-38426084EE04}"/>
              </a:ext>
            </a:extLst>
          </p:cNvPr>
          <p:cNvSpPr>
            <a:spLocks noGrp="1"/>
          </p:cNvSpPr>
          <p:nvPr>
            <p:ph type="body" sz="quarter" idx="10"/>
          </p:nvPr>
        </p:nvSpPr>
        <p:spPr/>
        <p:txBody>
          <a:bodyPr/>
          <a:lstStyle/>
          <a:p>
            <a:r>
              <a:rPr lang="en-US" dirty="0"/>
              <a:t>NAME</a:t>
            </a:r>
          </a:p>
        </p:txBody>
      </p:sp>
      <p:sp>
        <p:nvSpPr>
          <p:cNvPr id="42" name="Text Placeholder 41">
            <a:extLst>
              <a:ext uri="{FF2B5EF4-FFF2-40B4-BE49-F238E27FC236}">
                <a16:creationId xmlns:a16="http://schemas.microsoft.com/office/drawing/2014/main" id="{A3000D38-2FA1-4E84-91BD-2EA67A4FDBF1}"/>
              </a:ext>
            </a:extLst>
          </p:cNvPr>
          <p:cNvSpPr>
            <a:spLocks noGrp="1"/>
          </p:cNvSpPr>
          <p:nvPr>
            <p:ph type="body" sz="quarter" idx="12"/>
          </p:nvPr>
        </p:nvSpPr>
        <p:spPr>
          <a:xfrm>
            <a:off x="322916" y="5066907"/>
            <a:ext cx="3702329" cy="834074"/>
          </a:xfrm>
        </p:spPr>
        <p:txBody>
          <a:bodyPr/>
          <a:lstStyle/>
          <a:p>
            <a:r>
              <a:rPr lang="en-US" dirty="0"/>
              <a:t>(PRONOUNS)</a:t>
            </a:r>
          </a:p>
          <a:p>
            <a:r>
              <a:rPr lang="en-US" dirty="0"/>
              <a:t>TITLE</a:t>
            </a:r>
          </a:p>
          <a:p>
            <a:r>
              <a:rPr lang="en-US" dirty="0"/>
              <a:t>COMPANY</a:t>
            </a:r>
          </a:p>
        </p:txBody>
      </p:sp>
    </p:spTree>
    <p:extLst>
      <p:ext uri="{BB962C8B-B14F-4D97-AF65-F5344CB8AC3E}">
        <p14:creationId xmlns:p14="http://schemas.microsoft.com/office/powerpoint/2010/main" val="3381646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C08E-68BD-ABF9-15C6-436D0084C5E3}"/>
              </a:ext>
            </a:extLst>
          </p:cNvPr>
          <p:cNvSpPr>
            <a:spLocks noGrp="1"/>
          </p:cNvSpPr>
          <p:nvPr>
            <p:ph type="title"/>
          </p:nvPr>
        </p:nvSpPr>
        <p:spPr/>
        <p:txBody>
          <a:bodyPr/>
          <a:lstStyle/>
          <a:p>
            <a:r>
              <a:rPr lang="en-US" b="1" dirty="0"/>
              <a:t>Build Generative AI Applications with PartyRock</a:t>
            </a:r>
            <a:endParaRPr lang="en-US" dirty="0"/>
          </a:p>
        </p:txBody>
      </p:sp>
      <p:pic>
        <p:nvPicPr>
          <p:cNvPr id="2050" name="Picture 2">
            <a:extLst>
              <a:ext uri="{FF2B5EF4-FFF2-40B4-BE49-F238E27FC236}">
                <a16:creationId xmlns:a16="http://schemas.microsoft.com/office/drawing/2014/main" id="{55914F87-2E40-7F93-E8C4-DAF1C5F4C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43339" y="1075663"/>
            <a:ext cx="10803835" cy="494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8539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C08E-68BD-ABF9-15C6-436D0084C5E3}"/>
              </a:ext>
            </a:extLst>
          </p:cNvPr>
          <p:cNvSpPr>
            <a:spLocks noGrp="1"/>
          </p:cNvSpPr>
          <p:nvPr>
            <p:ph type="title"/>
          </p:nvPr>
        </p:nvSpPr>
        <p:spPr/>
        <p:txBody>
          <a:bodyPr/>
          <a:lstStyle/>
          <a:p>
            <a:r>
              <a:rPr lang="en-US" b="1" dirty="0"/>
              <a:t>Use Foundation Models in Amazon Bedrock</a:t>
            </a:r>
          </a:p>
        </p:txBody>
      </p:sp>
      <p:pic>
        <p:nvPicPr>
          <p:cNvPr id="2" name="Picture 1">
            <a:extLst>
              <a:ext uri="{FF2B5EF4-FFF2-40B4-BE49-F238E27FC236}">
                <a16:creationId xmlns:a16="http://schemas.microsoft.com/office/drawing/2014/main" id="{DC77B228-4AA4-753B-0CC8-1E71D580C5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493" y="1014185"/>
            <a:ext cx="4474532" cy="5108319"/>
          </a:xfrm>
          <a:prstGeom prst="rect">
            <a:avLst/>
          </a:prstGeom>
        </p:spPr>
      </p:pic>
    </p:spTree>
    <p:extLst>
      <p:ext uri="{BB962C8B-B14F-4D97-AF65-F5344CB8AC3E}">
        <p14:creationId xmlns:p14="http://schemas.microsoft.com/office/powerpoint/2010/main" val="6324906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C08E-68BD-ABF9-15C6-436D0084C5E3}"/>
              </a:ext>
            </a:extLst>
          </p:cNvPr>
          <p:cNvSpPr>
            <a:spLocks noGrp="1"/>
          </p:cNvSpPr>
          <p:nvPr>
            <p:ph type="title"/>
          </p:nvPr>
        </p:nvSpPr>
        <p:spPr/>
        <p:txBody>
          <a:bodyPr/>
          <a:lstStyle/>
          <a:p>
            <a:r>
              <a:rPr lang="en-US" b="1" dirty="0"/>
              <a:t>Chat with your Documents</a:t>
            </a:r>
          </a:p>
        </p:txBody>
      </p:sp>
      <p:pic>
        <p:nvPicPr>
          <p:cNvPr id="4098" name="Picture 2">
            <a:extLst>
              <a:ext uri="{FF2B5EF4-FFF2-40B4-BE49-F238E27FC236}">
                <a16:creationId xmlns:a16="http://schemas.microsoft.com/office/drawing/2014/main" id="{0802692D-05C7-053D-8E47-261356947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4035" y="1000346"/>
            <a:ext cx="9929191" cy="5330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6724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83E7C-21F2-C721-95AA-A3D2CC7A9693}"/>
              </a:ext>
            </a:extLst>
          </p:cNvPr>
          <p:cNvSpPr>
            <a:spLocks noGrp="1"/>
          </p:cNvSpPr>
          <p:nvPr>
            <p:ph type="title"/>
          </p:nvPr>
        </p:nvSpPr>
        <p:spPr/>
        <p:txBody>
          <a:bodyPr/>
          <a:lstStyle/>
          <a:p>
            <a:r>
              <a:rPr lang="en-US" dirty="0"/>
              <a:t>Lets Build!</a:t>
            </a:r>
          </a:p>
        </p:txBody>
      </p:sp>
    </p:spTree>
    <p:extLst>
      <p:ext uri="{BB962C8B-B14F-4D97-AF65-F5344CB8AC3E}">
        <p14:creationId xmlns:p14="http://schemas.microsoft.com/office/powerpoint/2010/main" val="8135695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1693-B4F7-0AD7-0CDC-BAA29716E64A}"/>
              </a:ext>
            </a:extLst>
          </p:cNvPr>
          <p:cNvSpPr>
            <a:spLocks noGrp="1"/>
          </p:cNvSpPr>
          <p:nvPr>
            <p:ph type="title"/>
          </p:nvPr>
        </p:nvSpPr>
        <p:spPr>
          <a:xfrm>
            <a:off x="642010" y="2781301"/>
            <a:ext cx="10907980" cy="647699"/>
          </a:xfrm>
        </p:spPr>
        <p:txBody>
          <a:bodyPr/>
          <a:lstStyle/>
          <a:p>
            <a:r>
              <a:rPr lang="en-US" sz="2400" dirty="0">
                <a:solidFill>
                  <a:schemeClr val="tx1"/>
                </a:solidFill>
              </a:rPr>
              <a:t>Enter Workshop Studio Link</a:t>
            </a:r>
          </a:p>
        </p:txBody>
      </p:sp>
    </p:spTree>
    <p:extLst>
      <p:ext uri="{BB962C8B-B14F-4D97-AF65-F5344CB8AC3E}">
        <p14:creationId xmlns:p14="http://schemas.microsoft.com/office/powerpoint/2010/main" val="25391897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1DF7E-352C-EEE3-2ED2-48A0D1F467E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90D8E34-7BD6-32BF-B40A-67592EA8694E}"/>
              </a:ext>
            </a:extLst>
          </p:cNvPr>
          <p:cNvPicPr>
            <a:picLocks noChangeAspect="1"/>
          </p:cNvPicPr>
          <p:nvPr/>
        </p:nvPicPr>
        <p:blipFill>
          <a:blip r:embed="rId3"/>
          <a:stretch>
            <a:fillRect/>
          </a:stretch>
        </p:blipFill>
        <p:spPr>
          <a:xfrm>
            <a:off x="4589689" y="0"/>
            <a:ext cx="3012621" cy="6858000"/>
          </a:xfrm>
          <a:prstGeom prst="rect">
            <a:avLst/>
          </a:prstGeom>
        </p:spPr>
      </p:pic>
      <p:sp>
        <p:nvSpPr>
          <p:cNvPr id="6" name="Rectangle 5">
            <a:extLst>
              <a:ext uri="{FF2B5EF4-FFF2-40B4-BE49-F238E27FC236}">
                <a16:creationId xmlns:a16="http://schemas.microsoft.com/office/drawing/2014/main" id="{694576F1-53BF-4FEB-EF58-B362BD023265}"/>
              </a:ext>
            </a:extLst>
          </p:cNvPr>
          <p:cNvSpPr/>
          <p:nvPr/>
        </p:nvSpPr>
        <p:spPr>
          <a:xfrm flipV="1">
            <a:off x="4589689" y="5287157"/>
            <a:ext cx="2821764" cy="680505"/>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91943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D209-54B3-B622-8C83-7F35CA4C322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9390F78-8588-15F8-A87F-73E3F98DD40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defPPr>
              <a:defRPr lang="en-E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503246-BBCE-4F0A-BCDC-08FC4C52637D}" type="slidenum">
              <a:rPr kumimoji="0" lang="en-US" sz="1000" b="0" i="0" u="none" strike="noStrike" kern="1200" cap="none" spc="0" normalizeH="0" baseline="0" noProof="0" smtClean="0">
                <a:ln>
                  <a:noFill/>
                </a:ln>
                <a:solidFill>
                  <a:srgbClr val="FFFFFF">
                    <a:tint val="75000"/>
                  </a:srgb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srgbClr val="161E2D">
                  <a:tint val="75000"/>
                </a:srgbClr>
              </a:solidFill>
              <a:effectLst/>
              <a:uLnTx/>
              <a:uFillTx/>
              <a:latin typeface="Amazon Ember Display"/>
              <a:ea typeface="+mn-ea"/>
              <a:cs typeface="+mn-cs"/>
            </a:endParaRPr>
          </a:p>
        </p:txBody>
      </p:sp>
      <p:sp>
        <p:nvSpPr>
          <p:cNvPr id="11" name="Title 1">
            <a:extLst>
              <a:ext uri="{FF2B5EF4-FFF2-40B4-BE49-F238E27FC236}">
                <a16:creationId xmlns:a16="http://schemas.microsoft.com/office/drawing/2014/main" id="{BB3DEE43-FC56-3954-1AAF-7EED5563E625}"/>
              </a:ext>
            </a:extLst>
          </p:cNvPr>
          <p:cNvSpPr txBox="1">
            <a:spLocks/>
          </p:cNvSpPr>
          <p:nvPr/>
        </p:nvSpPr>
        <p:spPr>
          <a:xfrm>
            <a:off x="6779199" y="5389612"/>
            <a:ext cx="4958204" cy="75713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2400" b="1" kern="1200" spc="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161E2D"/>
                </a:solidFill>
                <a:effectLst/>
                <a:uLnTx/>
                <a:uFillTx/>
                <a:latin typeface="Amazon Ember Display"/>
                <a:ea typeface="+mj-ea"/>
                <a:cs typeface="+mj-cs"/>
              </a:rPr>
              <a:t>1 min Community Survey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161E2D"/>
              </a:solidFill>
              <a:effectLst/>
              <a:uLnTx/>
              <a:uFillTx/>
              <a:latin typeface="Amazon Ember Display"/>
              <a:ea typeface="+mj-ea"/>
              <a:cs typeface="+mj-cs"/>
            </a:endParaRPr>
          </a:p>
        </p:txBody>
      </p:sp>
      <p:sp>
        <p:nvSpPr>
          <p:cNvPr id="13" name="TextBox 12">
            <a:extLst>
              <a:ext uri="{FF2B5EF4-FFF2-40B4-BE49-F238E27FC236}">
                <a16:creationId xmlns:a16="http://schemas.microsoft.com/office/drawing/2014/main" id="{B1D51588-D5A4-A5FD-7032-9EC874514BD4}"/>
              </a:ext>
            </a:extLst>
          </p:cNvPr>
          <p:cNvSpPr txBox="1"/>
          <p:nvPr/>
        </p:nvSpPr>
        <p:spPr>
          <a:xfrm>
            <a:off x="844550" y="2199817"/>
            <a:ext cx="5568950"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mazon Ember Display"/>
                <a:ea typeface="+mn-ea"/>
                <a:cs typeface="+mn-cs"/>
              </a:rPr>
              <a:t>Share your feedback about the workshop</a:t>
            </a:r>
          </a:p>
        </p:txBody>
      </p:sp>
      <p:pic>
        <p:nvPicPr>
          <p:cNvPr id="4" name="Picture 3">
            <a:extLst>
              <a:ext uri="{FF2B5EF4-FFF2-40B4-BE49-F238E27FC236}">
                <a16:creationId xmlns:a16="http://schemas.microsoft.com/office/drawing/2014/main" id="{1DD60522-2FCC-4BF1-ECF4-3F2D8D58E85C}"/>
              </a:ext>
            </a:extLst>
          </p:cNvPr>
          <p:cNvPicPr>
            <a:picLocks noChangeAspect="1"/>
          </p:cNvPicPr>
          <p:nvPr/>
        </p:nvPicPr>
        <p:blipFill>
          <a:blip r:embed="rId3"/>
          <a:stretch>
            <a:fillRect/>
          </a:stretch>
        </p:blipFill>
        <p:spPr>
          <a:xfrm>
            <a:off x="6779199" y="1264313"/>
            <a:ext cx="3810000" cy="3810000"/>
          </a:xfrm>
          <a:prstGeom prst="rect">
            <a:avLst/>
          </a:prstGeom>
        </p:spPr>
      </p:pic>
    </p:spTree>
    <p:extLst>
      <p:ext uri="{BB962C8B-B14F-4D97-AF65-F5344CB8AC3E}">
        <p14:creationId xmlns:p14="http://schemas.microsoft.com/office/powerpoint/2010/main" val="18158916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FBFF-E986-4CEC-C832-9EE93B4D3075}"/>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AA34E6C8-AB34-61F6-34CD-FB7DBBB02E45}"/>
              </a:ext>
            </a:extLst>
          </p:cNvPr>
          <p:cNvSpPr>
            <a:spLocks noGrp="1"/>
          </p:cNvSpPr>
          <p:nvPr>
            <p:ph sz="half" idx="1"/>
          </p:nvPr>
        </p:nvSpPr>
        <p:spPr>
          <a:xfrm>
            <a:off x="304800" y="1485900"/>
            <a:ext cx="5676900" cy="480131"/>
          </a:xfrm>
        </p:spPr>
        <p:txBody>
          <a:bodyPr/>
          <a:lstStyle/>
          <a:p>
            <a:pPr rtl="0" fontAlgn="base">
              <a:spcBef>
                <a:spcPts val="1200"/>
              </a:spcBef>
              <a:spcAft>
                <a:spcPts val="0"/>
              </a:spcAft>
              <a:buFont typeface="Arial" panose="020B0604020202020204" pitchFamily="34" charset="0"/>
              <a:buChar char="•"/>
            </a:pPr>
            <a:r>
              <a:rPr lang="en-US" sz="2800" b="0" i="0" u="none" strike="noStrike" dirty="0">
                <a:effectLst/>
                <a:latin typeface="Arial" panose="020B0604020202020204" pitchFamily="34" charset="0"/>
              </a:rPr>
              <a:t>Introduce self </a:t>
            </a:r>
            <a:endParaRPr lang="en-US" dirty="0"/>
          </a:p>
        </p:txBody>
      </p:sp>
      <p:sp>
        <p:nvSpPr>
          <p:cNvPr id="5" name="Content Placeholder 4">
            <a:extLst>
              <a:ext uri="{FF2B5EF4-FFF2-40B4-BE49-F238E27FC236}">
                <a16:creationId xmlns:a16="http://schemas.microsoft.com/office/drawing/2014/main" id="{33C7B74E-AF6D-EDB0-15E5-7DC531B9332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550904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2DB1CB7-07B7-D946-AF2F-4503BBD39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84268" y="1253347"/>
            <a:ext cx="11623464" cy="410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74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C8F082-F3D3-6F10-F51C-8BCE5D7496DB}"/>
              </a:ext>
            </a:extLst>
          </p:cNvPr>
          <p:cNvPicPr>
            <a:picLocks noChangeAspect="1"/>
          </p:cNvPicPr>
          <p:nvPr/>
        </p:nvPicPr>
        <p:blipFill>
          <a:blip r:embed="rId3">
            <a:alphaModFix/>
          </a:blip>
          <a:stretch>
            <a:fillRect/>
          </a:stretch>
        </p:blipFill>
        <p:spPr>
          <a:xfrm>
            <a:off x="3418198" y="3506361"/>
            <a:ext cx="3070133" cy="1772142"/>
          </a:xfrm>
          <a:prstGeom prst="rect">
            <a:avLst/>
          </a:prstGeom>
        </p:spPr>
      </p:pic>
      <p:pic>
        <p:nvPicPr>
          <p:cNvPr id="3" name="Picture 2">
            <a:extLst>
              <a:ext uri="{FF2B5EF4-FFF2-40B4-BE49-F238E27FC236}">
                <a16:creationId xmlns:a16="http://schemas.microsoft.com/office/drawing/2014/main" id="{B516BEA4-D91C-37B3-01EA-F62E166D5095}"/>
              </a:ext>
            </a:extLst>
          </p:cNvPr>
          <p:cNvPicPr>
            <a:picLocks noChangeAspect="1"/>
          </p:cNvPicPr>
          <p:nvPr/>
        </p:nvPicPr>
        <p:blipFill>
          <a:blip r:embed="rId3">
            <a:alphaModFix/>
          </a:blip>
          <a:stretch>
            <a:fillRect/>
          </a:stretch>
        </p:blipFill>
        <p:spPr>
          <a:xfrm>
            <a:off x="3418198" y="2555327"/>
            <a:ext cx="3070133" cy="1772142"/>
          </a:xfrm>
          <a:prstGeom prst="rect">
            <a:avLst/>
          </a:prstGeom>
        </p:spPr>
      </p:pic>
      <p:pic>
        <p:nvPicPr>
          <p:cNvPr id="11" name="Picture 10">
            <a:extLst>
              <a:ext uri="{FF2B5EF4-FFF2-40B4-BE49-F238E27FC236}">
                <a16:creationId xmlns:a16="http://schemas.microsoft.com/office/drawing/2014/main" id="{A6A329DC-191D-9803-C48F-545FF3447A83}"/>
              </a:ext>
            </a:extLst>
          </p:cNvPr>
          <p:cNvPicPr>
            <a:picLocks noChangeAspect="1"/>
          </p:cNvPicPr>
          <p:nvPr/>
        </p:nvPicPr>
        <p:blipFill>
          <a:blip r:embed="rId4">
            <a:alphaModFix/>
          </a:blip>
          <a:stretch>
            <a:fillRect/>
          </a:stretch>
        </p:blipFill>
        <p:spPr>
          <a:xfrm>
            <a:off x="3438190" y="1502989"/>
            <a:ext cx="3112614" cy="1792520"/>
          </a:xfrm>
          <a:prstGeom prst="rect">
            <a:avLst/>
          </a:prstGeom>
        </p:spPr>
      </p:pic>
      <p:sp>
        <p:nvSpPr>
          <p:cNvPr id="12" name="Text Placeholder 1">
            <a:extLst>
              <a:ext uri="{FF2B5EF4-FFF2-40B4-BE49-F238E27FC236}">
                <a16:creationId xmlns:a16="http://schemas.microsoft.com/office/drawing/2014/main" id="{73CF585B-C02B-C30A-3297-6524ADF8CF67}"/>
              </a:ext>
            </a:extLst>
          </p:cNvPr>
          <p:cNvSpPr txBox="1">
            <a:spLocks/>
          </p:cNvSpPr>
          <p:nvPr/>
        </p:nvSpPr>
        <p:spPr>
          <a:xfrm>
            <a:off x="615858" y="3118531"/>
            <a:ext cx="2552689" cy="76473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The Generative AI Stack</a:t>
            </a:r>
          </a:p>
        </p:txBody>
      </p:sp>
      <p:sp>
        <p:nvSpPr>
          <p:cNvPr id="6" name="TextBox 5">
            <a:extLst>
              <a:ext uri="{FF2B5EF4-FFF2-40B4-BE49-F238E27FC236}">
                <a16:creationId xmlns:a16="http://schemas.microsoft.com/office/drawing/2014/main" id="{1840584E-3D7E-73BB-CC59-6F880BA572CC}"/>
              </a:ext>
            </a:extLst>
          </p:cNvPr>
          <p:cNvSpPr txBox="1"/>
          <p:nvPr/>
        </p:nvSpPr>
        <p:spPr>
          <a:xfrm>
            <a:off x="6827611" y="1939093"/>
            <a:ext cx="4039856" cy="27469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185" b="1" i="0" u="none" strike="noStrike" kern="1200" cap="none" spc="148" normalizeH="0" baseline="0" noProof="0" dirty="0">
                <a:ln>
                  <a:noFill/>
                </a:ln>
                <a:gradFill>
                  <a:gsLst>
                    <a:gs pos="0">
                      <a:srgbClr val="44546A">
                        <a:lumMod val="50000"/>
                        <a:lumOff val="50000"/>
                      </a:srgbClr>
                    </a:gs>
                    <a:gs pos="47000">
                      <a:srgbClr val="A5A5A5">
                        <a:lumMod val="60000"/>
                        <a:lumOff val="40000"/>
                      </a:srgbClr>
                    </a:gs>
                    <a:gs pos="100000">
                      <a:srgbClr val="5B9BD5"/>
                    </a:gs>
                  </a:gsLst>
                  <a:lin ang="0" scaled="1"/>
                </a:gra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APPLICATIONS THAT LEVERAGE FMs</a:t>
            </a:r>
          </a:p>
        </p:txBody>
      </p:sp>
      <p:sp>
        <p:nvSpPr>
          <p:cNvPr id="13" name="TextBox 12">
            <a:extLst>
              <a:ext uri="{FF2B5EF4-FFF2-40B4-BE49-F238E27FC236}">
                <a16:creationId xmlns:a16="http://schemas.microsoft.com/office/drawing/2014/main" id="{EAF50289-D797-BAD5-9F07-B0ABC9A0F700}"/>
              </a:ext>
            </a:extLst>
          </p:cNvPr>
          <p:cNvSpPr txBox="1"/>
          <p:nvPr/>
        </p:nvSpPr>
        <p:spPr>
          <a:xfrm>
            <a:off x="6827610" y="2942914"/>
            <a:ext cx="4009723" cy="27469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185" b="1" i="0" u="none" strike="noStrike" kern="1200" cap="none" spc="148" normalizeH="0" baseline="0" noProof="0" dirty="0">
                <a:ln>
                  <a:noFill/>
                </a:ln>
                <a:gradFill>
                  <a:gsLst>
                    <a:gs pos="0">
                      <a:srgbClr val="44546A">
                        <a:lumMod val="50000"/>
                        <a:lumOff val="50000"/>
                      </a:srgbClr>
                    </a:gs>
                    <a:gs pos="47000">
                      <a:srgbClr val="A5A5A5">
                        <a:lumMod val="60000"/>
                        <a:lumOff val="40000"/>
                      </a:srgbClr>
                    </a:gs>
                    <a:gs pos="100000">
                      <a:srgbClr val="5B9BD5"/>
                    </a:gs>
                  </a:gsLst>
                  <a:lin ang="0" scaled="1"/>
                </a:gra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TOOLS TO BUILD WITH FMS AND LLMS</a:t>
            </a:r>
          </a:p>
        </p:txBody>
      </p:sp>
      <p:sp>
        <p:nvSpPr>
          <p:cNvPr id="14" name="TextBox 13">
            <a:extLst>
              <a:ext uri="{FF2B5EF4-FFF2-40B4-BE49-F238E27FC236}">
                <a16:creationId xmlns:a16="http://schemas.microsoft.com/office/drawing/2014/main" id="{D78AE39E-476C-FFFD-3E64-E7A2850EE40D}"/>
              </a:ext>
            </a:extLst>
          </p:cNvPr>
          <p:cNvSpPr txBox="1"/>
          <p:nvPr/>
        </p:nvSpPr>
        <p:spPr>
          <a:xfrm>
            <a:off x="6827611" y="4048496"/>
            <a:ext cx="5563954" cy="27469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185" b="1" i="0" u="none" strike="noStrike" kern="1200" cap="none" spc="148" normalizeH="0" baseline="0" noProof="0" dirty="0">
                <a:ln>
                  <a:noFill/>
                </a:ln>
                <a:gradFill>
                  <a:gsLst>
                    <a:gs pos="0">
                      <a:srgbClr val="44546A">
                        <a:lumMod val="50000"/>
                        <a:lumOff val="50000"/>
                      </a:srgbClr>
                    </a:gs>
                    <a:gs pos="47000">
                      <a:srgbClr val="A5A5A5">
                        <a:lumMod val="60000"/>
                        <a:lumOff val="40000"/>
                      </a:srgbClr>
                    </a:gs>
                    <a:gs pos="100000">
                      <a:srgbClr val="5B9BD5"/>
                    </a:gs>
                  </a:gsLst>
                  <a:lin ang="0" scaled="1"/>
                </a:gra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INFRASTRUCTURE FOR FM TRAINING &amp; INFERENCE</a:t>
            </a:r>
          </a:p>
        </p:txBody>
      </p:sp>
      <p:grpSp>
        <p:nvGrpSpPr>
          <p:cNvPr id="8" name="Group 7">
            <a:extLst>
              <a:ext uri="{FF2B5EF4-FFF2-40B4-BE49-F238E27FC236}">
                <a16:creationId xmlns:a16="http://schemas.microsoft.com/office/drawing/2014/main" id="{8FD400D5-C3DC-1F1F-7827-4A1F26F1EA3F}"/>
              </a:ext>
            </a:extLst>
          </p:cNvPr>
          <p:cNvGrpSpPr/>
          <p:nvPr/>
        </p:nvGrpSpPr>
        <p:grpSpPr>
          <a:xfrm>
            <a:off x="6919230" y="2344550"/>
            <a:ext cx="3534282" cy="347788"/>
            <a:chOff x="11676201" y="1598992"/>
            <a:chExt cx="5964102" cy="586892"/>
          </a:xfrm>
        </p:grpSpPr>
        <p:sp>
          <p:nvSpPr>
            <p:cNvPr id="16" name="TextBox 15">
              <a:extLst>
                <a:ext uri="{FF2B5EF4-FFF2-40B4-BE49-F238E27FC236}">
                  <a16:creationId xmlns:a16="http://schemas.microsoft.com/office/drawing/2014/main" id="{DBB48FCB-37E9-C49D-11A7-C426DAE7A100}"/>
                </a:ext>
              </a:extLst>
            </p:cNvPr>
            <p:cNvSpPr txBox="1"/>
            <p:nvPr/>
          </p:nvSpPr>
          <p:spPr>
            <a:xfrm>
              <a:off x="11964428" y="1598992"/>
              <a:ext cx="2046651"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   </a:t>
              </a:r>
            </a:p>
          </p:txBody>
        </p:sp>
        <p:pic>
          <p:nvPicPr>
            <p:cNvPr id="17" name="Picture 16">
              <a:extLst>
                <a:ext uri="{FF2B5EF4-FFF2-40B4-BE49-F238E27FC236}">
                  <a16:creationId xmlns:a16="http://schemas.microsoft.com/office/drawing/2014/main" id="{F93BB72B-BCC7-0392-1002-3561960F36F9}"/>
                </a:ext>
              </a:extLst>
            </p:cNvPr>
            <p:cNvPicPr>
              <a:picLocks noChangeAspect="1"/>
            </p:cNvPicPr>
            <p:nvPr/>
          </p:nvPicPr>
          <p:blipFill>
            <a:blip r:embed="rId5"/>
            <a:stretch>
              <a:fillRect/>
            </a:stretch>
          </p:blipFill>
          <p:spPr>
            <a:xfrm>
              <a:off x="11676201" y="1620097"/>
              <a:ext cx="264950" cy="292359"/>
            </a:xfrm>
            <a:prstGeom prst="rect">
              <a:avLst/>
            </a:prstGeom>
          </p:spPr>
        </p:pic>
        <p:sp>
          <p:nvSpPr>
            <p:cNvPr id="18" name="TextBox 17">
              <a:extLst>
                <a:ext uri="{FF2B5EF4-FFF2-40B4-BE49-F238E27FC236}">
                  <a16:creationId xmlns:a16="http://schemas.microsoft.com/office/drawing/2014/main" id="{CC076423-7026-CCFE-E6AE-A0B4009A0C79}"/>
                </a:ext>
              </a:extLst>
            </p:cNvPr>
            <p:cNvSpPr txBox="1"/>
            <p:nvPr/>
          </p:nvSpPr>
          <p:spPr>
            <a:xfrm>
              <a:off x="13615452" y="1598992"/>
              <a:ext cx="2043649" cy="58689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 in </a:t>
              </a:r>
            </a:p>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QuickSight  </a:t>
              </a:r>
            </a:p>
          </p:txBody>
        </p:sp>
        <p:pic>
          <p:nvPicPr>
            <p:cNvPr id="19" name="Picture 18">
              <a:extLst>
                <a:ext uri="{FF2B5EF4-FFF2-40B4-BE49-F238E27FC236}">
                  <a16:creationId xmlns:a16="http://schemas.microsoft.com/office/drawing/2014/main" id="{E157B4BA-5D39-2943-109C-3A3D7F6F776F}"/>
                </a:ext>
              </a:extLst>
            </p:cNvPr>
            <p:cNvPicPr>
              <a:picLocks noChangeAspect="1"/>
            </p:cNvPicPr>
            <p:nvPr/>
          </p:nvPicPr>
          <p:blipFill>
            <a:blip r:embed="rId5"/>
            <a:stretch>
              <a:fillRect/>
            </a:stretch>
          </p:blipFill>
          <p:spPr>
            <a:xfrm>
              <a:off x="13327526" y="1615240"/>
              <a:ext cx="264950" cy="292359"/>
            </a:xfrm>
            <a:prstGeom prst="rect">
              <a:avLst/>
            </a:prstGeom>
          </p:spPr>
        </p:pic>
        <p:sp>
          <p:nvSpPr>
            <p:cNvPr id="20" name="TextBox 19">
              <a:extLst>
                <a:ext uri="{FF2B5EF4-FFF2-40B4-BE49-F238E27FC236}">
                  <a16:creationId xmlns:a16="http://schemas.microsoft.com/office/drawing/2014/main" id="{A6902314-67F8-1CCE-0DD8-EC977012F87D}"/>
                </a:ext>
              </a:extLst>
            </p:cNvPr>
            <p:cNvSpPr txBox="1"/>
            <p:nvPr/>
          </p:nvSpPr>
          <p:spPr>
            <a:xfrm>
              <a:off x="15778850" y="1598992"/>
              <a:ext cx="1861453" cy="58689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 in </a:t>
              </a:r>
            </a:p>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Connect  </a:t>
              </a:r>
            </a:p>
          </p:txBody>
        </p:sp>
        <p:pic>
          <p:nvPicPr>
            <p:cNvPr id="21" name="Picture 20">
              <a:extLst>
                <a:ext uri="{FF2B5EF4-FFF2-40B4-BE49-F238E27FC236}">
                  <a16:creationId xmlns:a16="http://schemas.microsoft.com/office/drawing/2014/main" id="{745CB53B-1C32-47BB-2B42-9FA6256AD474}"/>
                </a:ext>
              </a:extLst>
            </p:cNvPr>
            <p:cNvPicPr>
              <a:picLocks noChangeAspect="1"/>
            </p:cNvPicPr>
            <p:nvPr/>
          </p:nvPicPr>
          <p:blipFill>
            <a:blip r:embed="rId5"/>
            <a:stretch>
              <a:fillRect/>
            </a:stretch>
          </p:blipFill>
          <p:spPr>
            <a:xfrm>
              <a:off x="15490922" y="1615240"/>
              <a:ext cx="264950" cy="292359"/>
            </a:xfrm>
            <a:prstGeom prst="rect">
              <a:avLst/>
            </a:prstGeom>
          </p:spPr>
        </p:pic>
      </p:grpSp>
      <p:cxnSp>
        <p:nvCxnSpPr>
          <p:cNvPr id="60" name="Straight Connector 59">
            <a:extLst>
              <a:ext uri="{FF2B5EF4-FFF2-40B4-BE49-F238E27FC236}">
                <a16:creationId xmlns:a16="http://schemas.microsoft.com/office/drawing/2014/main" id="{66CC5D5C-F1AE-DCEA-DE41-426FCFC2FBAD}"/>
              </a:ext>
            </a:extLst>
          </p:cNvPr>
          <p:cNvCxnSpPr>
            <a:cxnSpLocks/>
          </p:cNvCxnSpPr>
          <p:nvPr/>
        </p:nvCxnSpPr>
        <p:spPr>
          <a:xfrm>
            <a:off x="5657088" y="2195023"/>
            <a:ext cx="6534912" cy="0"/>
          </a:xfrm>
          <a:prstGeom prst="line">
            <a:avLst/>
          </a:prstGeom>
          <a:ln w="38100" cap="rnd">
            <a:gradFill flip="none" rotWithShape="1">
              <a:gsLst>
                <a:gs pos="25000">
                  <a:schemeClr val="accent3">
                    <a:lumMod val="60000"/>
                    <a:lumOff val="40000"/>
                  </a:schemeClr>
                </a:gs>
                <a:gs pos="46000">
                  <a:schemeClr val="accent5"/>
                </a:gs>
                <a:gs pos="1000">
                  <a:schemeClr val="tx1">
                    <a:alpha val="0"/>
                  </a:schemeClr>
                </a:gs>
                <a:gs pos="7000">
                  <a:schemeClr val="tx2">
                    <a:lumMod val="50000"/>
                    <a:lumOff val="50000"/>
                  </a:schemeClr>
                </a:gs>
                <a:gs pos="100000">
                  <a:schemeClr val="tx1"/>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F20A632-78A0-55DB-5BC6-473C54A6D705}"/>
              </a:ext>
            </a:extLst>
          </p:cNvPr>
          <p:cNvCxnSpPr>
            <a:cxnSpLocks/>
          </p:cNvCxnSpPr>
          <p:nvPr/>
        </p:nvCxnSpPr>
        <p:spPr>
          <a:xfrm>
            <a:off x="5657088" y="4301912"/>
            <a:ext cx="6534912" cy="0"/>
          </a:xfrm>
          <a:prstGeom prst="line">
            <a:avLst/>
          </a:prstGeom>
          <a:ln w="38100" cap="rnd">
            <a:gradFill flip="none" rotWithShape="1">
              <a:gsLst>
                <a:gs pos="25000">
                  <a:schemeClr val="accent3">
                    <a:lumMod val="60000"/>
                    <a:lumOff val="40000"/>
                  </a:schemeClr>
                </a:gs>
                <a:gs pos="46000">
                  <a:schemeClr val="accent5"/>
                </a:gs>
                <a:gs pos="1000">
                  <a:schemeClr val="tx1">
                    <a:alpha val="0"/>
                  </a:schemeClr>
                </a:gs>
                <a:gs pos="7000">
                  <a:schemeClr val="tx2">
                    <a:lumMod val="50000"/>
                    <a:lumOff val="50000"/>
                  </a:schemeClr>
                </a:gs>
                <a:gs pos="100000">
                  <a:schemeClr val="tx1"/>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6C56D0E-9CB9-886C-D525-18144A98CFE4}"/>
              </a:ext>
            </a:extLst>
          </p:cNvPr>
          <p:cNvCxnSpPr>
            <a:cxnSpLocks/>
          </p:cNvCxnSpPr>
          <p:nvPr/>
        </p:nvCxnSpPr>
        <p:spPr>
          <a:xfrm>
            <a:off x="5657088" y="3194281"/>
            <a:ext cx="6534912" cy="0"/>
          </a:xfrm>
          <a:prstGeom prst="line">
            <a:avLst/>
          </a:prstGeom>
          <a:ln w="38100" cap="rnd">
            <a:gradFill flip="none" rotWithShape="1">
              <a:gsLst>
                <a:gs pos="25000">
                  <a:schemeClr val="accent3">
                    <a:lumMod val="60000"/>
                    <a:lumOff val="40000"/>
                  </a:schemeClr>
                </a:gs>
                <a:gs pos="46000">
                  <a:schemeClr val="accent5"/>
                </a:gs>
                <a:gs pos="1000">
                  <a:schemeClr val="tx1">
                    <a:alpha val="0"/>
                  </a:schemeClr>
                </a:gs>
                <a:gs pos="7000">
                  <a:schemeClr val="tx2">
                    <a:lumMod val="50000"/>
                    <a:lumOff val="50000"/>
                  </a:schemeClr>
                </a:gs>
                <a:gs pos="100000">
                  <a:schemeClr val="tx1"/>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0214884-1795-C287-A640-BEC274410E10}"/>
              </a:ext>
            </a:extLst>
          </p:cNvPr>
          <p:cNvGrpSpPr/>
          <p:nvPr/>
        </p:nvGrpSpPr>
        <p:grpSpPr>
          <a:xfrm>
            <a:off x="6900482" y="4457030"/>
            <a:ext cx="4681918" cy="658393"/>
            <a:chOff x="11644563" y="5163797"/>
            <a:chExt cx="7900737" cy="1111038"/>
          </a:xfrm>
        </p:grpSpPr>
        <p:sp>
          <p:nvSpPr>
            <p:cNvPr id="10" name="TextBox 9">
              <a:extLst>
                <a:ext uri="{FF2B5EF4-FFF2-40B4-BE49-F238E27FC236}">
                  <a16:creationId xmlns:a16="http://schemas.microsoft.com/office/drawing/2014/main" id="{250599FD-59DE-A2C1-476E-73839D13FB08}"/>
                </a:ext>
              </a:extLst>
            </p:cNvPr>
            <p:cNvSpPr txBox="1"/>
            <p:nvPr/>
          </p:nvSpPr>
          <p:spPr>
            <a:xfrm>
              <a:off x="11956823" y="5190591"/>
              <a:ext cx="749844" cy="371351"/>
            </a:xfrm>
            <a:prstGeom prst="rect">
              <a:avLst/>
            </a:prstGeom>
            <a:noFill/>
          </p:spPr>
          <p:txBody>
            <a:bodyPr wrap="non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GPUs</a:t>
              </a:r>
            </a:p>
          </p:txBody>
        </p:sp>
        <p:pic>
          <p:nvPicPr>
            <p:cNvPr id="192" name="Graphic 191">
              <a:extLst>
                <a:ext uri="{FF2B5EF4-FFF2-40B4-BE49-F238E27FC236}">
                  <a16:creationId xmlns:a16="http://schemas.microsoft.com/office/drawing/2014/main" id="{67DB42BA-7132-FB34-91BF-7C8C30B6FE7A}"/>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11648657" y="5196844"/>
              <a:ext cx="269030" cy="269030"/>
            </a:xfrm>
            <a:prstGeom prst="rect">
              <a:avLst/>
            </a:prstGeom>
          </p:spPr>
        </p:pic>
        <p:sp>
          <p:nvSpPr>
            <p:cNvPr id="193" name="TextBox 192">
              <a:extLst>
                <a:ext uri="{FF2B5EF4-FFF2-40B4-BE49-F238E27FC236}">
                  <a16:creationId xmlns:a16="http://schemas.microsoft.com/office/drawing/2014/main" id="{37F32B23-C5A6-DCBC-5875-97AC8D27F0BF}"/>
                </a:ext>
              </a:extLst>
            </p:cNvPr>
            <p:cNvSpPr txBox="1"/>
            <p:nvPr/>
          </p:nvSpPr>
          <p:spPr>
            <a:xfrm>
              <a:off x="14920448" y="5190584"/>
              <a:ext cx="1322857"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err="1">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Inferentia</a:t>
              </a:r>
              <a:endPar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194" name="Graphic 193">
              <a:extLst>
                <a:ext uri="{FF2B5EF4-FFF2-40B4-BE49-F238E27FC236}">
                  <a16:creationId xmlns:a16="http://schemas.microsoft.com/office/drawing/2014/main" id="{9F6D448A-24A4-AD98-F7B1-32C34A315F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579306" y="5173125"/>
              <a:ext cx="324574" cy="316460"/>
            </a:xfrm>
            <a:prstGeom prst="rect">
              <a:avLst/>
            </a:prstGeom>
          </p:spPr>
        </p:pic>
        <p:sp>
          <p:nvSpPr>
            <p:cNvPr id="195" name="TextBox 194">
              <a:extLst>
                <a:ext uri="{FF2B5EF4-FFF2-40B4-BE49-F238E27FC236}">
                  <a16:creationId xmlns:a16="http://schemas.microsoft.com/office/drawing/2014/main" id="{9B5178BC-4169-DD67-37AE-B9D9D2A7EAD2}"/>
                </a:ext>
              </a:extLst>
            </p:cNvPr>
            <p:cNvSpPr txBox="1"/>
            <p:nvPr/>
          </p:nvSpPr>
          <p:spPr>
            <a:xfrm>
              <a:off x="13268584" y="5181258"/>
              <a:ext cx="1158617"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err="1">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Trainium</a:t>
              </a:r>
              <a:endPar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196" name="Graphic 195">
              <a:extLst>
                <a:ext uri="{FF2B5EF4-FFF2-40B4-BE49-F238E27FC236}">
                  <a16:creationId xmlns:a16="http://schemas.microsoft.com/office/drawing/2014/main" id="{152D38D7-1C73-BFA5-9D2B-89E4916C9C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4074" y="5163797"/>
              <a:ext cx="324574" cy="316460"/>
            </a:xfrm>
            <a:prstGeom prst="rect">
              <a:avLst/>
            </a:prstGeom>
          </p:spPr>
        </p:pic>
        <p:sp>
          <p:nvSpPr>
            <p:cNvPr id="197" name="TextBox 196">
              <a:extLst>
                <a:ext uri="{FF2B5EF4-FFF2-40B4-BE49-F238E27FC236}">
                  <a16:creationId xmlns:a16="http://schemas.microsoft.com/office/drawing/2014/main" id="{941DAE40-C816-9819-6E31-83357233731B}"/>
                </a:ext>
              </a:extLst>
            </p:cNvPr>
            <p:cNvSpPr txBox="1"/>
            <p:nvPr/>
          </p:nvSpPr>
          <p:spPr>
            <a:xfrm>
              <a:off x="16559620" y="5204746"/>
              <a:ext cx="2064542"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err="1">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SageMaker</a:t>
              </a:r>
              <a:endPar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198" name="Graphic 197">
              <a:extLst>
                <a:ext uri="{FF2B5EF4-FFF2-40B4-BE49-F238E27FC236}">
                  <a16:creationId xmlns:a16="http://schemas.microsoft.com/office/drawing/2014/main" id="{F3A2AF23-F9B7-63B3-A4B8-BF9AEEFEC551}"/>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16225995" y="5181261"/>
              <a:ext cx="322066" cy="328507"/>
            </a:xfrm>
            <a:prstGeom prst="rect">
              <a:avLst/>
            </a:prstGeom>
            <a:effectLst/>
          </p:spPr>
        </p:pic>
        <p:sp>
          <p:nvSpPr>
            <p:cNvPr id="199" name="TextBox 198">
              <a:extLst>
                <a:ext uri="{FF2B5EF4-FFF2-40B4-BE49-F238E27FC236}">
                  <a16:creationId xmlns:a16="http://schemas.microsoft.com/office/drawing/2014/main" id="{E5094DDE-6232-6732-216A-1F2196A3CFA7}"/>
                </a:ext>
              </a:extLst>
            </p:cNvPr>
            <p:cNvSpPr txBox="1"/>
            <p:nvPr/>
          </p:nvSpPr>
          <p:spPr>
            <a:xfrm>
              <a:off x="15073425" y="5687942"/>
              <a:ext cx="1855675" cy="586893"/>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EC2 Capacity Blocks</a:t>
              </a:r>
            </a:p>
          </p:txBody>
        </p:sp>
        <p:pic>
          <p:nvPicPr>
            <p:cNvPr id="200" name="Graphic 199">
              <a:extLst>
                <a:ext uri="{FF2B5EF4-FFF2-40B4-BE49-F238E27FC236}">
                  <a16:creationId xmlns:a16="http://schemas.microsoft.com/office/drawing/2014/main" id="{AE00387B-6ED9-A8CD-F519-3BE3EA1F3B71}"/>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4738763" y="5687860"/>
              <a:ext cx="312238" cy="312238"/>
            </a:xfrm>
            <a:prstGeom prst="rect">
              <a:avLst/>
            </a:prstGeom>
          </p:spPr>
        </p:pic>
        <p:sp>
          <p:nvSpPr>
            <p:cNvPr id="201" name="TextBox 200">
              <a:extLst>
                <a:ext uri="{FF2B5EF4-FFF2-40B4-BE49-F238E27FC236}">
                  <a16:creationId xmlns:a16="http://schemas.microsoft.com/office/drawing/2014/main" id="{485CB60B-5662-8C99-8D80-FABD76561200}"/>
                </a:ext>
              </a:extLst>
            </p:cNvPr>
            <p:cNvSpPr txBox="1"/>
            <p:nvPr/>
          </p:nvSpPr>
          <p:spPr>
            <a:xfrm>
              <a:off x="18617551" y="5687939"/>
              <a:ext cx="927749"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Neuron</a:t>
              </a:r>
            </a:p>
          </p:txBody>
        </p:sp>
        <p:sp>
          <p:nvSpPr>
            <p:cNvPr id="202" name="TextBox 201">
              <a:extLst>
                <a:ext uri="{FF2B5EF4-FFF2-40B4-BE49-F238E27FC236}">
                  <a16:creationId xmlns:a16="http://schemas.microsoft.com/office/drawing/2014/main" id="{BE45CD44-E553-2137-80BB-118F74D8C078}"/>
                </a:ext>
              </a:extLst>
            </p:cNvPr>
            <p:cNvSpPr txBox="1"/>
            <p:nvPr/>
          </p:nvSpPr>
          <p:spPr>
            <a:xfrm>
              <a:off x="11999775" y="5684494"/>
              <a:ext cx="1610552"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err="1">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UltraClusters</a:t>
              </a:r>
              <a:endPar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03" name="TextBox 202">
              <a:extLst>
                <a:ext uri="{FF2B5EF4-FFF2-40B4-BE49-F238E27FC236}">
                  <a16:creationId xmlns:a16="http://schemas.microsoft.com/office/drawing/2014/main" id="{33CF7294-DBE7-B6C3-C9CB-BD5337C0C158}"/>
                </a:ext>
              </a:extLst>
            </p:cNvPr>
            <p:cNvSpPr txBox="1"/>
            <p:nvPr/>
          </p:nvSpPr>
          <p:spPr>
            <a:xfrm>
              <a:off x="13926984" y="5687939"/>
              <a:ext cx="616984"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EFA</a:t>
              </a:r>
            </a:p>
          </p:txBody>
        </p:sp>
        <p:pic>
          <p:nvPicPr>
            <p:cNvPr id="204" name="Graphic 203">
              <a:extLst>
                <a:ext uri="{FF2B5EF4-FFF2-40B4-BE49-F238E27FC236}">
                  <a16:creationId xmlns:a16="http://schemas.microsoft.com/office/drawing/2014/main" id="{2D5A02F9-1EFF-A6A9-0298-4456674139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298494" y="5656523"/>
              <a:ext cx="374913" cy="374911"/>
            </a:xfrm>
            <a:prstGeom prst="rect">
              <a:avLst/>
            </a:prstGeom>
          </p:spPr>
        </p:pic>
        <p:pic>
          <p:nvPicPr>
            <p:cNvPr id="205" name="Graphic 204">
              <a:extLst>
                <a:ext uri="{FF2B5EF4-FFF2-40B4-BE49-F238E27FC236}">
                  <a16:creationId xmlns:a16="http://schemas.microsoft.com/office/drawing/2014/main" id="{E5AF508A-0500-869C-6FEC-BDFA37BBA9CF}"/>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1644563" y="5687860"/>
              <a:ext cx="312238" cy="312238"/>
            </a:xfrm>
            <a:prstGeom prst="rect">
              <a:avLst/>
            </a:prstGeom>
          </p:spPr>
        </p:pic>
        <p:sp>
          <p:nvSpPr>
            <p:cNvPr id="206" name="Freeform 205">
              <a:extLst>
                <a:ext uri="{FF2B5EF4-FFF2-40B4-BE49-F238E27FC236}">
                  <a16:creationId xmlns:a16="http://schemas.microsoft.com/office/drawing/2014/main" id="{3AE5F7E0-FBFC-5BAF-DA46-86D481B77C7C}"/>
                </a:ext>
              </a:extLst>
            </p:cNvPr>
            <p:cNvSpPr/>
            <p:nvPr/>
          </p:nvSpPr>
          <p:spPr>
            <a:xfrm>
              <a:off x="13536225" y="5682820"/>
              <a:ext cx="392385" cy="322317"/>
            </a:xfrm>
            <a:custGeom>
              <a:avLst/>
              <a:gdLst>
                <a:gd name="connsiteX0" fmla="*/ 80028 w 533400"/>
                <a:gd name="connsiteY0" fmla="*/ 146331 h 438150"/>
                <a:gd name="connsiteX1" fmla="*/ 62263 w 533400"/>
                <a:gd name="connsiteY1" fmla="*/ 139425 h 438150"/>
                <a:gd name="connsiteX2" fmla="*/ 266708 w 533400"/>
                <a:gd name="connsiteY2" fmla="*/ 8 h 438150"/>
                <a:gd name="connsiteX3" fmla="*/ 471153 w 533400"/>
                <a:gd name="connsiteY3" fmla="*/ 139425 h 438150"/>
                <a:gd name="connsiteX4" fmla="*/ 453379 w 533400"/>
                <a:gd name="connsiteY4" fmla="*/ 146331 h 438150"/>
                <a:gd name="connsiteX5" fmla="*/ 266708 w 533400"/>
                <a:gd name="connsiteY5" fmla="*/ 19058 h 438150"/>
                <a:gd name="connsiteX6" fmla="*/ 80028 w 533400"/>
                <a:gd name="connsiteY6" fmla="*/ 146331 h 438150"/>
                <a:gd name="connsiteX7" fmla="*/ 80028 w 533400"/>
                <a:gd name="connsiteY7" fmla="*/ 146331 h 438150"/>
                <a:gd name="connsiteX8" fmla="*/ 453379 w 533400"/>
                <a:gd name="connsiteY8" fmla="*/ 291825 h 438150"/>
                <a:gd name="connsiteX9" fmla="*/ 471153 w 533400"/>
                <a:gd name="connsiteY9" fmla="*/ 298731 h 438150"/>
                <a:gd name="connsiteX10" fmla="*/ 266708 w 533400"/>
                <a:gd name="connsiteY10" fmla="*/ 438158 h 438150"/>
                <a:gd name="connsiteX11" fmla="*/ 62263 w 533400"/>
                <a:gd name="connsiteY11" fmla="*/ 298731 h 438150"/>
                <a:gd name="connsiteX12" fmla="*/ 80028 w 533400"/>
                <a:gd name="connsiteY12" fmla="*/ 291825 h 438150"/>
                <a:gd name="connsiteX13" fmla="*/ 266708 w 533400"/>
                <a:gd name="connsiteY13" fmla="*/ 419108 h 438150"/>
                <a:gd name="connsiteX14" fmla="*/ 453379 w 533400"/>
                <a:gd name="connsiteY14" fmla="*/ 291825 h 438150"/>
                <a:gd name="connsiteX15" fmla="*/ 453379 w 533400"/>
                <a:gd name="connsiteY15" fmla="*/ 291825 h 438150"/>
                <a:gd name="connsiteX16" fmla="*/ 514358 w 533400"/>
                <a:gd name="connsiteY16" fmla="*/ 252916 h 438150"/>
                <a:gd name="connsiteX17" fmla="*/ 510081 w 533400"/>
                <a:gd name="connsiteY17" fmla="*/ 257183 h 438150"/>
                <a:gd name="connsiteX18" fmla="*/ 442425 w 533400"/>
                <a:gd name="connsiteY18" fmla="*/ 257183 h 438150"/>
                <a:gd name="connsiteX19" fmla="*/ 438158 w 533400"/>
                <a:gd name="connsiteY19" fmla="*/ 252916 h 438150"/>
                <a:gd name="connsiteX20" fmla="*/ 438158 w 533400"/>
                <a:gd name="connsiteY20" fmla="*/ 185241 h 438150"/>
                <a:gd name="connsiteX21" fmla="*/ 442425 w 533400"/>
                <a:gd name="connsiteY21" fmla="*/ 180983 h 438150"/>
                <a:gd name="connsiteX22" fmla="*/ 510081 w 533400"/>
                <a:gd name="connsiteY22" fmla="*/ 180983 h 438150"/>
                <a:gd name="connsiteX23" fmla="*/ 514358 w 533400"/>
                <a:gd name="connsiteY23" fmla="*/ 185241 h 438150"/>
                <a:gd name="connsiteX24" fmla="*/ 514358 w 533400"/>
                <a:gd name="connsiteY24" fmla="*/ 252916 h 438150"/>
                <a:gd name="connsiteX25" fmla="*/ 510081 w 533400"/>
                <a:gd name="connsiteY25" fmla="*/ 161933 h 438150"/>
                <a:gd name="connsiteX26" fmla="*/ 442425 w 533400"/>
                <a:gd name="connsiteY26" fmla="*/ 161933 h 438150"/>
                <a:gd name="connsiteX27" fmla="*/ 419108 w 533400"/>
                <a:gd name="connsiteY27" fmla="*/ 185241 h 438150"/>
                <a:gd name="connsiteX28" fmla="*/ 419108 w 533400"/>
                <a:gd name="connsiteY28" fmla="*/ 252916 h 438150"/>
                <a:gd name="connsiteX29" fmla="*/ 442425 w 533400"/>
                <a:gd name="connsiteY29" fmla="*/ 276233 h 438150"/>
                <a:gd name="connsiteX30" fmla="*/ 510081 w 533400"/>
                <a:gd name="connsiteY30" fmla="*/ 276233 h 438150"/>
                <a:gd name="connsiteX31" fmla="*/ 533408 w 533400"/>
                <a:gd name="connsiteY31" fmla="*/ 252916 h 438150"/>
                <a:gd name="connsiteX32" fmla="*/ 533408 w 533400"/>
                <a:gd name="connsiteY32" fmla="*/ 185241 h 438150"/>
                <a:gd name="connsiteX33" fmla="*/ 510081 w 533400"/>
                <a:gd name="connsiteY33" fmla="*/ 161933 h 438150"/>
                <a:gd name="connsiteX34" fmla="*/ 510081 w 533400"/>
                <a:gd name="connsiteY34" fmla="*/ 161933 h 438150"/>
                <a:gd name="connsiteX35" fmla="*/ 19058 w 533400"/>
                <a:gd name="connsiteY35" fmla="*/ 252916 h 438150"/>
                <a:gd name="connsiteX36" fmla="*/ 19058 w 533400"/>
                <a:gd name="connsiteY36" fmla="*/ 185241 h 438150"/>
                <a:gd name="connsiteX37" fmla="*/ 23325 w 533400"/>
                <a:gd name="connsiteY37" fmla="*/ 180983 h 438150"/>
                <a:gd name="connsiteX38" fmla="*/ 90981 w 533400"/>
                <a:gd name="connsiteY38" fmla="*/ 180983 h 438150"/>
                <a:gd name="connsiteX39" fmla="*/ 95258 w 533400"/>
                <a:gd name="connsiteY39" fmla="*/ 185241 h 438150"/>
                <a:gd name="connsiteX40" fmla="*/ 95258 w 533400"/>
                <a:gd name="connsiteY40" fmla="*/ 252916 h 438150"/>
                <a:gd name="connsiteX41" fmla="*/ 90981 w 533400"/>
                <a:gd name="connsiteY41" fmla="*/ 257183 h 438150"/>
                <a:gd name="connsiteX42" fmla="*/ 23325 w 533400"/>
                <a:gd name="connsiteY42" fmla="*/ 257183 h 438150"/>
                <a:gd name="connsiteX43" fmla="*/ 19058 w 533400"/>
                <a:gd name="connsiteY43" fmla="*/ 252916 h 438150"/>
                <a:gd name="connsiteX44" fmla="*/ 19058 w 533400"/>
                <a:gd name="connsiteY44" fmla="*/ 252916 h 438150"/>
                <a:gd name="connsiteX45" fmla="*/ 114308 w 533400"/>
                <a:gd name="connsiteY45" fmla="*/ 252916 h 438150"/>
                <a:gd name="connsiteX46" fmla="*/ 114308 w 533400"/>
                <a:gd name="connsiteY46" fmla="*/ 185241 h 438150"/>
                <a:gd name="connsiteX47" fmla="*/ 90981 w 533400"/>
                <a:gd name="connsiteY47" fmla="*/ 161933 h 438150"/>
                <a:gd name="connsiteX48" fmla="*/ 23325 w 533400"/>
                <a:gd name="connsiteY48" fmla="*/ 161933 h 438150"/>
                <a:gd name="connsiteX49" fmla="*/ 8 w 533400"/>
                <a:gd name="connsiteY49" fmla="*/ 185241 h 438150"/>
                <a:gd name="connsiteX50" fmla="*/ 8 w 533400"/>
                <a:gd name="connsiteY50" fmla="*/ 252916 h 438150"/>
                <a:gd name="connsiteX51" fmla="*/ 23325 w 533400"/>
                <a:gd name="connsiteY51" fmla="*/ 276233 h 438150"/>
                <a:gd name="connsiteX52" fmla="*/ 90981 w 533400"/>
                <a:gd name="connsiteY52" fmla="*/ 276233 h 438150"/>
                <a:gd name="connsiteX53" fmla="*/ 114308 w 533400"/>
                <a:gd name="connsiteY53" fmla="*/ 252916 h 438150"/>
                <a:gd name="connsiteX54" fmla="*/ 114308 w 533400"/>
                <a:gd name="connsiteY54" fmla="*/ 252916 h 438150"/>
                <a:gd name="connsiteX55" fmla="*/ 276233 w 533400"/>
                <a:gd name="connsiteY55" fmla="*/ 228608 h 438150"/>
                <a:gd name="connsiteX56" fmla="*/ 323858 w 533400"/>
                <a:gd name="connsiteY56" fmla="*/ 228608 h 438150"/>
                <a:gd name="connsiteX57" fmla="*/ 323858 w 533400"/>
                <a:gd name="connsiteY57" fmla="*/ 190508 h 438150"/>
                <a:gd name="connsiteX58" fmla="*/ 276233 w 533400"/>
                <a:gd name="connsiteY58" fmla="*/ 190508 h 438150"/>
                <a:gd name="connsiteX59" fmla="*/ 276233 w 533400"/>
                <a:gd name="connsiteY59" fmla="*/ 228608 h 438150"/>
                <a:gd name="connsiteX60" fmla="*/ 209558 w 533400"/>
                <a:gd name="connsiteY60" fmla="*/ 228608 h 438150"/>
                <a:gd name="connsiteX61" fmla="*/ 257183 w 533400"/>
                <a:gd name="connsiteY61" fmla="*/ 228608 h 438150"/>
                <a:gd name="connsiteX62" fmla="*/ 257183 w 533400"/>
                <a:gd name="connsiteY62" fmla="*/ 190508 h 438150"/>
                <a:gd name="connsiteX63" fmla="*/ 209558 w 533400"/>
                <a:gd name="connsiteY63" fmla="*/ 190508 h 438150"/>
                <a:gd name="connsiteX64" fmla="*/ 209558 w 533400"/>
                <a:gd name="connsiteY64" fmla="*/ 228608 h 438150"/>
                <a:gd name="connsiteX65" fmla="*/ 190508 w 533400"/>
                <a:gd name="connsiteY65" fmla="*/ 247658 h 438150"/>
                <a:gd name="connsiteX66" fmla="*/ 342908 w 533400"/>
                <a:gd name="connsiteY66" fmla="*/ 247658 h 438150"/>
                <a:gd name="connsiteX67" fmla="*/ 342908 w 533400"/>
                <a:gd name="connsiteY67" fmla="*/ 171458 h 438150"/>
                <a:gd name="connsiteX68" fmla="*/ 190508 w 533400"/>
                <a:gd name="connsiteY68" fmla="*/ 171458 h 438150"/>
                <a:gd name="connsiteX69" fmla="*/ 190508 w 533400"/>
                <a:gd name="connsiteY69" fmla="*/ 247658 h 438150"/>
                <a:gd name="connsiteX70" fmla="*/ 257183 w 533400"/>
                <a:gd name="connsiteY70" fmla="*/ 266708 h 438150"/>
                <a:gd name="connsiteX71" fmla="*/ 257183 w 533400"/>
                <a:gd name="connsiteY71" fmla="*/ 295283 h 438150"/>
                <a:gd name="connsiteX72" fmla="*/ 171458 w 533400"/>
                <a:gd name="connsiteY72" fmla="*/ 295283 h 438150"/>
                <a:gd name="connsiteX73" fmla="*/ 171458 w 533400"/>
                <a:gd name="connsiteY73" fmla="*/ 266708 h 438150"/>
                <a:gd name="connsiteX74" fmla="*/ 152408 w 533400"/>
                <a:gd name="connsiteY74" fmla="*/ 266708 h 438150"/>
                <a:gd name="connsiteX75" fmla="*/ 152408 w 533400"/>
                <a:gd name="connsiteY75" fmla="*/ 152408 h 438150"/>
                <a:gd name="connsiteX76" fmla="*/ 381008 w 533400"/>
                <a:gd name="connsiteY76" fmla="*/ 152408 h 438150"/>
                <a:gd name="connsiteX77" fmla="*/ 381008 w 533400"/>
                <a:gd name="connsiteY77" fmla="*/ 266708 h 438150"/>
                <a:gd name="connsiteX78" fmla="*/ 342908 w 533400"/>
                <a:gd name="connsiteY78" fmla="*/ 266708 h 438150"/>
                <a:gd name="connsiteX79" fmla="*/ 342908 w 533400"/>
                <a:gd name="connsiteY79" fmla="*/ 295283 h 438150"/>
                <a:gd name="connsiteX80" fmla="*/ 314333 w 533400"/>
                <a:gd name="connsiteY80" fmla="*/ 295283 h 438150"/>
                <a:gd name="connsiteX81" fmla="*/ 314333 w 533400"/>
                <a:gd name="connsiteY81" fmla="*/ 266708 h 438150"/>
                <a:gd name="connsiteX82" fmla="*/ 257183 w 533400"/>
                <a:gd name="connsiteY82" fmla="*/ 266708 h 438150"/>
                <a:gd name="connsiteX83" fmla="*/ 361958 w 533400"/>
                <a:gd name="connsiteY83" fmla="*/ 314333 h 438150"/>
                <a:gd name="connsiteX84" fmla="*/ 361958 w 533400"/>
                <a:gd name="connsiteY84" fmla="*/ 285758 h 438150"/>
                <a:gd name="connsiteX85" fmla="*/ 400058 w 533400"/>
                <a:gd name="connsiteY85" fmla="*/ 285758 h 438150"/>
                <a:gd name="connsiteX86" fmla="*/ 400058 w 533400"/>
                <a:gd name="connsiteY86" fmla="*/ 133358 h 438150"/>
                <a:gd name="connsiteX87" fmla="*/ 133358 w 533400"/>
                <a:gd name="connsiteY87" fmla="*/ 133358 h 438150"/>
                <a:gd name="connsiteX88" fmla="*/ 133358 w 533400"/>
                <a:gd name="connsiteY88" fmla="*/ 285758 h 438150"/>
                <a:gd name="connsiteX89" fmla="*/ 152408 w 533400"/>
                <a:gd name="connsiteY89" fmla="*/ 285758 h 438150"/>
                <a:gd name="connsiteX90" fmla="*/ 152408 w 533400"/>
                <a:gd name="connsiteY90" fmla="*/ 314333 h 438150"/>
                <a:gd name="connsiteX91" fmla="*/ 276233 w 533400"/>
                <a:gd name="connsiteY91" fmla="*/ 314333 h 438150"/>
                <a:gd name="connsiteX92" fmla="*/ 276233 w 533400"/>
                <a:gd name="connsiteY92" fmla="*/ 285758 h 438150"/>
                <a:gd name="connsiteX93" fmla="*/ 295283 w 533400"/>
                <a:gd name="connsiteY93" fmla="*/ 285758 h 438150"/>
                <a:gd name="connsiteX94" fmla="*/ 295283 w 533400"/>
                <a:gd name="connsiteY94" fmla="*/ 314333 h 438150"/>
                <a:gd name="connsiteX95" fmla="*/ 361958 w 533400"/>
                <a:gd name="connsiteY95" fmla="*/ 31433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3400" h="438150">
                  <a:moveTo>
                    <a:pt x="80028" y="146331"/>
                  </a:moveTo>
                  <a:lnTo>
                    <a:pt x="62263" y="139425"/>
                  </a:lnTo>
                  <a:cubicBezTo>
                    <a:pt x="94658" y="56034"/>
                    <a:pt x="176821" y="8"/>
                    <a:pt x="266708" y="8"/>
                  </a:cubicBezTo>
                  <a:cubicBezTo>
                    <a:pt x="356586" y="8"/>
                    <a:pt x="438749" y="56034"/>
                    <a:pt x="471153" y="139425"/>
                  </a:cubicBezTo>
                  <a:lnTo>
                    <a:pt x="453379" y="146331"/>
                  </a:lnTo>
                  <a:cubicBezTo>
                    <a:pt x="423813" y="70198"/>
                    <a:pt x="348794" y="19058"/>
                    <a:pt x="266708" y="19058"/>
                  </a:cubicBezTo>
                  <a:cubicBezTo>
                    <a:pt x="184612" y="19058"/>
                    <a:pt x="109593" y="70198"/>
                    <a:pt x="80028" y="146331"/>
                  </a:cubicBezTo>
                  <a:lnTo>
                    <a:pt x="80028" y="146331"/>
                  </a:lnTo>
                  <a:close/>
                  <a:moveTo>
                    <a:pt x="453379" y="291825"/>
                  </a:moveTo>
                  <a:lnTo>
                    <a:pt x="471153" y="298731"/>
                  </a:lnTo>
                  <a:cubicBezTo>
                    <a:pt x="438749" y="382122"/>
                    <a:pt x="356586" y="438158"/>
                    <a:pt x="266708" y="438158"/>
                  </a:cubicBezTo>
                  <a:cubicBezTo>
                    <a:pt x="176821" y="438158"/>
                    <a:pt x="94658" y="382122"/>
                    <a:pt x="62263" y="298731"/>
                  </a:cubicBezTo>
                  <a:lnTo>
                    <a:pt x="80028" y="291825"/>
                  </a:lnTo>
                  <a:cubicBezTo>
                    <a:pt x="109593" y="367959"/>
                    <a:pt x="184612" y="419108"/>
                    <a:pt x="266708" y="419108"/>
                  </a:cubicBezTo>
                  <a:cubicBezTo>
                    <a:pt x="348794" y="419108"/>
                    <a:pt x="423813" y="367959"/>
                    <a:pt x="453379" y="291825"/>
                  </a:cubicBezTo>
                  <a:lnTo>
                    <a:pt x="453379" y="291825"/>
                  </a:lnTo>
                  <a:close/>
                  <a:moveTo>
                    <a:pt x="514358" y="252916"/>
                  </a:moveTo>
                  <a:cubicBezTo>
                    <a:pt x="514358" y="255230"/>
                    <a:pt x="512405" y="257183"/>
                    <a:pt x="510081" y="257183"/>
                  </a:cubicBezTo>
                  <a:lnTo>
                    <a:pt x="442425" y="257183"/>
                  </a:lnTo>
                  <a:cubicBezTo>
                    <a:pt x="440111" y="257183"/>
                    <a:pt x="438158" y="255230"/>
                    <a:pt x="438158" y="252916"/>
                  </a:cubicBezTo>
                  <a:lnTo>
                    <a:pt x="438158" y="185241"/>
                  </a:lnTo>
                  <a:cubicBezTo>
                    <a:pt x="438158" y="182936"/>
                    <a:pt x="440111" y="180983"/>
                    <a:pt x="442425" y="180983"/>
                  </a:cubicBezTo>
                  <a:lnTo>
                    <a:pt x="510081" y="180983"/>
                  </a:lnTo>
                  <a:cubicBezTo>
                    <a:pt x="512405" y="180983"/>
                    <a:pt x="514358" y="182936"/>
                    <a:pt x="514358" y="185241"/>
                  </a:cubicBezTo>
                  <a:lnTo>
                    <a:pt x="514358" y="252916"/>
                  </a:lnTo>
                  <a:close/>
                  <a:moveTo>
                    <a:pt x="510081" y="161933"/>
                  </a:moveTo>
                  <a:lnTo>
                    <a:pt x="442425" y="161933"/>
                  </a:lnTo>
                  <a:cubicBezTo>
                    <a:pt x="429566" y="161933"/>
                    <a:pt x="419108" y="172391"/>
                    <a:pt x="419108" y="185241"/>
                  </a:cubicBezTo>
                  <a:lnTo>
                    <a:pt x="419108" y="252916"/>
                  </a:lnTo>
                  <a:cubicBezTo>
                    <a:pt x="419108" y="265775"/>
                    <a:pt x="429566" y="276233"/>
                    <a:pt x="442425" y="276233"/>
                  </a:cubicBezTo>
                  <a:lnTo>
                    <a:pt x="510081" y="276233"/>
                  </a:lnTo>
                  <a:cubicBezTo>
                    <a:pt x="522940" y="276233"/>
                    <a:pt x="533408" y="265775"/>
                    <a:pt x="533408" y="252916"/>
                  </a:cubicBezTo>
                  <a:lnTo>
                    <a:pt x="533408" y="185241"/>
                  </a:lnTo>
                  <a:cubicBezTo>
                    <a:pt x="533408" y="172391"/>
                    <a:pt x="522940" y="161933"/>
                    <a:pt x="510081" y="161933"/>
                  </a:cubicBezTo>
                  <a:lnTo>
                    <a:pt x="510081" y="161933"/>
                  </a:lnTo>
                  <a:close/>
                  <a:moveTo>
                    <a:pt x="19058" y="252916"/>
                  </a:moveTo>
                  <a:lnTo>
                    <a:pt x="19058" y="185241"/>
                  </a:lnTo>
                  <a:cubicBezTo>
                    <a:pt x="19058" y="182936"/>
                    <a:pt x="21011" y="180983"/>
                    <a:pt x="23325" y="180983"/>
                  </a:cubicBezTo>
                  <a:lnTo>
                    <a:pt x="90981" y="180983"/>
                  </a:lnTo>
                  <a:cubicBezTo>
                    <a:pt x="93305" y="180983"/>
                    <a:pt x="95258" y="182936"/>
                    <a:pt x="95258" y="185241"/>
                  </a:cubicBezTo>
                  <a:lnTo>
                    <a:pt x="95258" y="252916"/>
                  </a:lnTo>
                  <a:cubicBezTo>
                    <a:pt x="95258" y="255230"/>
                    <a:pt x="93305" y="257183"/>
                    <a:pt x="90981" y="257183"/>
                  </a:cubicBezTo>
                  <a:lnTo>
                    <a:pt x="23325" y="257183"/>
                  </a:lnTo>
                  <a:cubicBezTo>
                    <a:pt x="21011" y="257183"/>
                    <a:pt x="19058" y="255230"/>
                    <a:pt x="19058" y="252916"/>
                  </a:cubicBezTo>
                  <a:lnTo>
                    <a:pt x="19058" y="252916"/>
                  </a:lnTo>
                  <a:close/>
                  <a:moveTo>
                    <a:pt x="114308" y="252916"/>
                  </a:moveTo>
                  <a:lnTo>
                    <a:pt x="114308" y="185241"/>
                  </a:lnTo>
                  <a:cubicBezTo>
                    <a:pt x="114308" y="172391"/>
                    <a:pt x="103840" y="161933"/>
                    <a:pt x="90981" y="161933"/>
                  </a:cubicBezTo>
                  <a:lnTo>
                    <a:pt x="23325" y="161933"/>
                  </a:lnTo>
                  <a:cubicBezTo>
                    <a:pt x="10466" y="161933"/>
                    <a:pt x="8" y="172391"/>
                    <a:pt x="8" y="185241"/>
                  </a:cubicBezTo>
                  <a:lnTo>
                    <a:pt x="8" y="252916"/>
                  </a:lnTo>
                  <a:cubicBezTo>
                    <a:pt x="8" y="265775"/>
                    <a:pt x="10466" y="276233"/>
                    <a:pt x="23325" y="276233"/>
                  </a:cubicBezTo>
                  <a:lnTo>
                    <a:pt x="90981" y="276233"/>
                  </a:lnTo>
                  <a:cubicBezTo>
                    <a:pt x="103840" y="276233"/>
                    <a:pt x="114308" y="265775"/>
                    <a:pt x="114308" y="252916"/>
                  </a:cubicBezTo>
                  <a:lnTo>
                    <a:pt x="114308" y="252916"/>
                  </a:lnTo>
                  <a:close/>
                  <a:moveTo>
                    <a:pt x="276233" y="228608"/>
                  </a:moveTo>
                  <a:lnTo>
                    <a:pt x="323858" y="228608"/>
                  </a:lnTo>
                  <a:lnTo>
                    <a:pt x="323858" y="190508"/>
                  </a:lnTo>
                  <a:lnTo>
                    <a:pt x="276233" y="190508"/>
                  </a:lnTo>
                  <a:lnTo>
                    <a:pt x="276233" y="228608"/>
                  </a:lnTo>
                  <a:close/>
                  <a:moveTo>
                    <a:pt x="209558" y="228608"/>
                  </a:moveTo>
                  <a:lnTo>
                    <a:pt x="257183" y="228608"/>
                  </a:lnTo>
                  <a:lnTo>
                    <a:pt x="257183" y="190508"/>
                  </a:lnTo>
                  <a:lnTo>
                    <a:pt x="209558" y="190508"/>
                  </a:lnTo>
                  <a:lnTo>
                    <a:pt x="209558" y="228608"/>
                  </a:lnTo>
                  <a:close/>
                  <a:moveTo>
                    <a:pt x="190508" y="247658"/>
                  </a:moveTo>
                  <a:lnTo>
                    <a:pt x="342908" y="247658"/>
                  </a:lnTo>
                  <a:lnTo>
                    <a:pt x="342908" y="171458"/>
                  </a:lnTo>
                  <a:lnTo>
                    <a:pt x="190508" y="171458"/>
                  </a:lnTo>
                  <a:lnTo>
                    <a:pt x="190508" y="247658"/>
                  </a:lnTo>
                  <a:close/>
                  <a:moveTo>
                    <a:pt x="257183" y="266708"/>
                  </a:moveTo>
                  <a:lnTo>
                    <a:pt x="257183" y="295283"/>
                  </a:lnTo>
                  <a:lnTo>
                    <a:pt x="171458" y="295283"/>
                  </a:lnTo>
                  <a:lnTo>
                    <a:pt x="171458" y="266708"/>
                  </a:lnTo>
                  <a:lnTo>
                    <a:pt x="152408" y="266708"/>
                  </a:lnTo>
                  <a:lnTo>
                    <a:pt x="152408" y="152408"/>
                  </a:lnTo>
                  <a:lnTo>
                    <a:pt x="381008" y="152408"/>
                  </a:lnTo>
                  <a:lnTo>
                    <a:pt x="381008" y="266708"/>
                  </a:lnTo>
                  <a:lnTo>
                    <a:pt x="342908" y="266708"/>
                  </a:lnTo>
                  <a:lnTo>
                    <a:pt x="342908" y="295283"/>
                  </a:lnTo>
                  <a:lnTo>
                    <a:pt x="314333" y="295283"/>
                  </a:lnTo>
                  <a:lnTo>
                    <a:pt x="314333" y="266708"/>
                  </a:lnTo>
                  <a:lnTo>
                    <a:pt x="257183" y="266708"/>
                  </a:lnTo>
                  <a:close/>
                  <a:moveTo>
                    <a:pt x="361958" y="314333"/>
                  </a:moveTo>
                  <a:lnTo>
                    <a:pt x="361958" y="285758"/>
                  </a:lnTo>
                  <a:lnTo>
                    <a:pt x="400058" y="285758"/>
                  </a:lnTo>
                  <a:lnTo>
                    <a:pt x="400058" y="133358"/>
                  </a:lnTo>
                  <a:lnTo>
                    <a:pt x="133358" y="133358"/>
                  </a:lnTo>
                  <a:lnTo>
                    <a:pt x="133358" y="285758"/>
                  </a:lnTo>
                  <a:lnTo>
                    <a:pt x="152408" y="285758"/>
                  </a:lnTo>
                  <a:lnTo>
                    <a:pt x="152408" y="314333"/>
                  </a:lnTo>
                  <a:lnTo>
                    <a:pt x="276233" y="314333"/>
                  </a:lnTo>
                  <a:lnTo>
                    <a:pt x="276233" y="285758"/>
                  </a:lnTo>
                  <a:lnTo>
                    <a:pt x="295283" y="285758"/>
                  </a:lnTo>
                  <a:lnTo>
                    <a:pt x="295283" y="314333"/>
                  </a:lnTo>
                  <a:lnTo>
                    <a:pt x="361958" y="314333"/>
                  </a:lnTo>
                  <a:close/>
                </a:path>
              </a:pathLst>
            </a:custGeom>
            <a:solidFill>
              <a:srgbClr val="FFFFFF"/>
            </a:solidFill>
            <a:ln w="9525" cap="flat">
              <a:noFill/>
              <a:prstDash val="solid"/>
              <a:miter/>
            </a:ln>
          </p:spPr>
          <p:txBody>
            <a:bodyPr rtlCol="0" anchor="ctr"/>
            <a:lstStyle/>
            <a:p>
              <a:pPr marL="0" marR="0" lvl="0" indent="0" algn="l" defTabSz="634687" rtl="0" eaLnBrk="1" fontAlgn="auto" latinLnBrk="0" hangingPunct="1">
                <a:lnSpc>
                  <a:spcPct val="100000"/>
                </a:lnSpc>
                <a:spcBef>
                  <a:spcPts val="0"/>
                </a:spcBef>
                <a:spcAft>
                  <a:spcPts val="0"/>
                </a:spcAft>
                <a:buClrTx/>
                <a:buSzTx/>
                <a:buFontTx/>
                <a:buNone/>
                <a:tabLst/>
                <a:defRPr/>
              </a:pPr>
              <a:endParaRPr kumimoji="0" lang="en-US" sz="2370" b="0" i="0" u="none" strike="noStrike" kern="1200" cap="none" spc="0" normalizeH="0" baseline="0" noProof="0">
                <a:ln>
                  <a:noFill/>
                </a:ln>
                <a:solidFill>
                  <a:srgbClr val="000000"/>
                </a:solidFill>
                <a:effectLst/>
                <a:uLnTx/>
                <a:uFillTx/>
                <a:latin typeface="Amazon Ember" panose="020F0502020204030204"/>
                <a:ea typeface="+mn-ea"/>
                <a:cs typeface="+mn-cs"/>
              </a:endParaRPr>
            </a:p>
          </p:txBody>
        </p:sp>
        <p:sp>
          <p:nvSpPr>
            <p:cNvPr id="207" name="TextBox 206">
              <a:extLst>
                <a:ext uri="{FF2B5EF4-FFF2-40B4-BE49-F238E27FC236}">
                  <a16:creationId xmlns:a16="http://schemas.microsoft.com/office/drawing/2014/main" id="{0114DF62-EE02-490A-9D31-7C798FC578A3}"/>
                </a:ext>
              </a:extLst>
            </p:cNvPr>
            <p:cNvSpPr txBox="1"/>
            <p:nvPr/>
          </p:nvSpPr>
          <p:spPr>
            <a:xfrm>
              <a:off x="17487858" y="5684494"/>
              <a:ext cx="800140"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Nitro</a:t>
              </a:r>
            </a:p>
          </p:txBody>
        </p:sp>
        <p:pic>
          <p:nvPicPr>
            <p:cNvPr id="208" name="Graphic 207">
              <a:extLst>
                <a:ext uri="{FF2B5EF4-FFF2-40B4-BE49-F238E27FC236}">
                  <a16:creationId xmlns:a16="http://schemas.microsoft.com/office/drawing/2014/main" id="{36F2409B-49F6-FF4E-D116-0A0C1D44B8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180599" y="5667400"/>
              <a:ext cx="353156" cy="353156"/>
            </a:xfrm>
            <a:prstGeom prst="rect">
              <a:avLst/>
            </a:prstGeom>
          </p:spPr>
        </p:pic>
      </p:grpSp>
      <p:grpSp>
        <p:nvGrpSpPr>
          <p:cNvPr id="209" name="Group 208">
            <a:extLst>
              <a:ext uri="{FF2B5EF4-FFF2-40B4-BE49-F238E27FC236}">
                <a16:creationId xmlns:a16="http://schemas.microsoft.com/office/drawing/2014/main" id="{DBCD300F-F249-07C4-A1B5-FF06341BA719}"/>
              </a:ext>
            </a:extLst>
          </p:cNvPr>
          <p:cNvGrpSpPr/>
          <p:nvPr/>
        </p:nvGrpSpPr>
        <p:grpSpPr>
          <a:xfrm>
            <a:off x="6737982" y="3287265"/>
            <a:ext cx="3587820" cy="486663"/>
            <a:chOff x="11370344" y="3189822"/>
            <a:chExt cx="6054446" cy="821243"/>
          </a:xfrm>
        </p:grpSpPr>
        <p:sp>
          <p:nvSpPr>
            <p:cNvPr id="210" name="TextBox 209">
              <a:extLst>
                <a:ext uri="{FF2B5EF4-FFF2-40B4-BE49-F238E27FC236}">
                  <a16:creationId xmlns:a16="http://schemas.microsoft.com/office/drawing/2014/main" id="{7FB38A43-7E7A-DF9E-B623-55F8C3186C3B}"/>
                </a:ext>
              </a:extLst>
            </p:cNvPr>
            <p:cNvSpPr txBox="1"/>
            <p:nvPr/>
          </p:nvSpPr>
          <p:spPr>
            <a:xfrm>
              <a:off x="13205876" y="3203734"/>
              <a:ext cx="2513550"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1"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Bedrock</a:t>
              </a:r>
            </a:p>
          </p:txBody>
        </p:sp>
        <p:pic>
          <p:nvPicPr>
            <p:cNvPr id="211" name="Graphic 210">
              <a:extLst>
                <a:ext uri="{FF2B5EF4-FFF2-40B4-BE49-F238E27FC236}">
                  <a16:creationId xmlns:a16="http://schemas.microsoft.com/office/drawing/2014/main" id="{FCF96E17-2FDA-5AA5-B981-6C7985E3C59C}"/>
                </a:ext>
              </a:extLst>
            </p:cNvPr>
            <p:cNvPicPr>
              <a:picLocks/>
            </p:cNvPicPr>
            <p:nvPr/>
          </p:nvPicPr>
          <p:blipFill>
            <a:blip r:embed="rId18">
              <a:extLst>
                <a:ext uri="{96DAC541-7B7A-43D3-8B79-37D633B846F1}">
                  <asvg:svgBlip xmlns:asvg="http://schemas.microsoft.com/office/drawing/2016/SVG/main" r:embed="rId19"/>
                </a:ext>
              </a:extLst>
            </a:blip>
            <a:srcRect t="756" b="756"/>
            <a:stretch/>
          </p:blipFill>
          <p:spPr>
            <a:xfrm>
              <a:off x="12768954" y="3189822"/>
              <a:ext cx="380174" cy="388828"/>
            </a:xfrm>
            <a:prstGeom prst="rect">
              <a:avLst/>
            </a:prstGeom>
          </p:spPr>
        </p:pic>
        <p:sp>
          <p:nvSpPr>
            <p:cNvPr id="212" name="TextBox 211">
              <a:extLst>
                <a:ext uri="{FF2B5EF4-FFF2-40B4-BE49-F238E27FC236}">
                  <a16:creationId xmlns:a16="http://schemas.microsoft.com/office/drawing/2014/main" id="{B2AF5FBA-9EBD-3E12-305F-C8A50A3BC1BE}"/>
                </a:ext>
              </a:extLst>
            </p:cNvPr>
            <p:cNvSpPr txBox="1"/>
            <p:nvPr/>
          </p:nvSpPr>
          <p:spPr>
            <a:xfrm>
              <a:off x="11370344" y="3639714"/>
              <a:ext cx="1399138" cy="371351"/>
            </a:xfrm>
            <a:prstGeom prst="rect">
              <a:avLst/>
            </a:prstGeom>
            <a:noFill/>
          </p:spPr>
          <p:txBody>
            <a:bodyPr wrap="square" rtlCol="0">
              <a:spAutoFit/>
            </a:bodyPr>
            <a:lstStyle/>
            <a:p>
              <a:pPr marL="0" marR="0" lvl="0" indent="0" algn="ctr"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Guardrails</a:t>
              </a:r>
            </a:p>
          </p:txBody>
        </p:sp>
        <p:sp>
          <p:nvSpPr>
            <p:cNvPr id="213" name="TextBox 212">
              <a:extLst>
                <a:ext uri="{FF2B5EF4-FFF2-40B4-BE49-F238E27FC236}">
                  <a16:creationId xmlns:a16="http://schemas.microsoft.com/office/drawing/2014/main" id="{A26E1CAC-8288-88C3-C55F-F973EA626ECA}"/>
                </a:ext>
              </a:extLst>
            </p:cNvPr>
            <p:cNvSpPr txBox="1"/>
            <p:nvPr/>
          </p:nvSpPr>
          <p:spPr>
            <a:xfrm>
              <a:off x="12883125" y="3639714"/>
              <a:ext cx="1399138"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Agents</a:t>
              </a:r>
            </a:p>
          </p:txBody>
        </p:sp>
        <p:sp>
          <p:nvSpPr>
            <p:cNvPr id="214" name="TextBox 213">
              <a:extLst>
                <a:ext uri="{FF2B5EF4-FFF2-40B4-BE49-F238E27FC236}">
                  <a16:creationId xmlns:a16="http://schemas.microsoft.com/office/drawing/2014/main" id="{F1D2B0D9-8B86-FBAD-970E-880BB0F5F594}"/>
                </a:ext>
              </a:extLst>
            </p:cNvPr>
            <p:cNvSpPr txBox="1"/>
            <p:nvPr/>
          </p:nvSpPr>
          <p:spPr>
            <a:xfrm>
              <a:off x="13965474" y="3639714"/>
              <a:ext cx="3459316" cy="37135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83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Customization capabilities</a:t>
              </a:r>
            </a:p>
          </p:txBody>
        </p:sp>
        <p:grpSp>
          <p:nvGrpSpPr>
            <p:cNvPr id="215" name="Group 214">
              <a:extLst>
                <a:ext uri="{FF2B5EF4-FFF2-40B4-BE49-F238E27FC236}">
                  <a16:creationId xmlns:a16="http://schemas.microsoft.com/office/drawing/2014/main" id="{A71E39CC-B073-D10F-832E-5A818CC04617}"/>
                </a:ext>
              </a:extLst>
            </p:cNvPr>
            <p:cNvGrpSpPr/>
            <p:nvPr/>
          </p:nvGrpSpPr>
          <p:grpSpPr>
            <a:xfrm>
              <a:off x="12080556" y="3363588"/>
              <a:ext cx="3706445" cy="186742"/>
              <a:chOff x="10861919" y="3499750"/>
              <a:chExt cx="4107945" cy="301946"/>
            </a:xfrm>
          </p:grpSpPr>
          <p:cxnSp>
            <p:nvCxnSpPr>
              <p:cNvPr id="219" name="Elbow Connector 218">
                <a:extLst>
                  <a:ext uri="{FF2B5EF4-FFF2-40B4-BE49-F238E27FC236}">
                    <a16:creationId xmlns:a16="http://schemas.microsoft.com/office/drawing/2014/main" id="{4A1FA941-8F9D-5CC4-9208-9A290F71913A}"/>
                  </a:ext>
                </a:extLst>
              </p:cNvPr>
              <p:cNvCxnSpPr/>
              <p:nvPr/>
            </p:nvCxnSpPr>
            <p:spPr>
              <a:xfrm flipV="1">
                <a:off x="10861919" y="3499750"/>
                <a:ext cx="539992" cy="301946"/>
              </a:xfrm>
              <a:prstGeom prst="bentConnector3">
                <a:avLst>
                  <a:gd name="adj1" fmla="val 195"/>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Elbow Connector 219">
                <a:extLst>
                  <a:ext uri="{FF2B5EF4-FFF2-40B4-BE49-F238E27FC236}">
                    <a16:creationId xmlns:a16="http://schemas.microsoft.com/office/drawing/2014/main" id="{1911CAA3-4DDF-E1BB-522F-74B30F0D9DD4}"/>
                  </a:ext>
                </a:extLst>
              </p:cNvPr>
              <p:cNvCxnSpPr>
                <a:cxnSpLocks/>
              </p:cNvCxnSpPr>
              <p:nvPr/>
            </p:nvCxnSpPr>
            <p:spPr>
              <a:xfrm flipH="1" flipV="1">
                <a:off x="14429872" y="3499750"/>
                <a:ext cx="539992" cy="301946"/>
              </a:xfrm>
              <a:prstGeom prst="bentConnector3">
                <a:avLst>
                  <a:gd name="adj1" fmla="val 195"/>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DE59CF8B-23D3-BCD0-23D0-6D4350D50AAA}"/>
                </a:ext>
              </a:extLst>
            </p:cNvPr>
            <p:cNvGrpSpPr/>
            <p:nvPr/>
          </p:nvGrpSpPr>
          <p:grpSpPr>
            <a:xfrm>
              <a:off x="12769483" y="3730489"/>
              <a:ext cx="1100039" cy="181346"/>
              <a:chOff x="11649537" y="4194833"/>
              <a:chExt cx="1219200" cy="349510"/>
            </a:xfrm>
          </p:grpSpPr>
          <p:cxnSp>
            <p:nvCxnSpPr>
              <p:cNvPr id="217" name="Straight Connector 216">
                <a:extLst>
                  <a:ext uri="{FF2B5EF4-FFF2-40B4-BE49-F238E27FC236}">
                    <a16:creationId xmlns:a16="http://schemas.microsoft.com/office/drawing/2014/main" id="{93DDA48C-02AD-2BA6-14DF-06FF76C9EF62}"/>
                  </a:ext>
                </a:extLst>
              </p:cNvPr>
              <p:cNvCxnSpPr/>
              <p:nvPr/>
            </p:nvCxnSpPr>
            <p:spPr>
              <a:xfrm>
                <a:off x="11649537" y="4194833"/>
                <a:ext cx="0" cy="349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262493E0-6707-3AC3-CE24-DD2C69144D85}"/>
                  </a:ext>
                </a:extLst>
              </p:cNvPr>
              <p:cNvCxnSpPr/>
              <p:nvPr/>
            </p:nvCxnSpPr>
            <p:spPr>
              <a:xfrm>
                <a:off x="12868737" y="4194833"/>
                <a:ext cx="0" cy="349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2" name="Rectangle 51">
            <a:extLst>
              <a:ext uri="{FF2B5EF4-FFF2-40B4-BE49-F238E27FC236}">
                <a16:creationId xmlns:a16="http://schemas.microsoft.com/office/drawing/2014/main" id="{9C8BCB01-0005-4630-B4EF-5A6D854EAB53}"/>
              </a:ext>
            </a:extLst>
          </p:cNvPr>
          <p:cNvSpPr/>
          <p:nvPr/>
        </p:nvSpPr>
        <p:spPr>
          <a:xfrm>
            <a:off x="0" y="0"/>
            <a:ext cx="80304" cy="6858000"/>
          </a:xfrm>
          <a:prstGeom prst="rect">
            <a:avLst/>
          </a:prstGeom>
          <a:gradFill flip="none" rotWithShape="1">
            <a:gsLst>
              <a:gs pos="0">
                <a:srgbClr val="FF28EF"/>
              </a:gs>
              <a:gs pos="100000">
                <a:srgbClr val="F66C0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9EA8EE1-76FD-CABB-6F71-A405AB41338B}"/>
              </a:ext>
            </a:extLst>
          </p:cNvPr>
          <p:cNvSpPr/>
          <p:nvPr/>
        </p:nvSpPr>
        <p:spPr>
          <a:xfrm>
            <a:off x="6550803" y="2230359"/>
            <a:ext cx="4039857" cy="1786046"/>
          </a:xfrm>
          <a:prstGeom prst="rect">
            <a:avLst/>
          </a:prstGeom>
          <a:noFill/>
          <a:ln w="3810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405090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F5A46-AEDB-ED9B-EF2D-9D17A90F6A03}"/>
              </a:ext>
            </a:extLst>
          </p:cNvPr>
          <p:cNvSpPr>
            <a:spLocks noGrp="1"/>
          </p:cNvSpPr>
          <p:nvPr>
            <p:ph type="title"/>
          </p:nvPr>
        </p:nvSpPr>
        <p:spPr/>
        <p:txBody>
          <a:bodyPr/>
          <a:lstStyle/>
          <a:p>
            <a:endParaRPr lang="en-US"/>
          </a:p>
        </p:txBody>
      </p:sp>
      <p:sp>
        <p:nvSpPr>
          <p:cNvPr id="5" name="Text Placeholder 1">
            <a:extLst>
              <a:ext uri="{FF2B5EF4-FFF2-40B4-BE49-F238E27FC236}">
                <a16:creationId xmlns:a16="http://schemas.microsoft.com/office/drawing/2014/main" id="{4DC4A2F3-63CD-BE5E-32BA-7137451249A8}"/>
              </a:ext>
            </a:extLst>
          </p:cNvPr>
          <p:cNvSpPr txBox="1">
            <a:spLocks/>
          </p:cNvSpPr>
          <p:nvPr/>
        </p:nvSpPr>
        <p:spPr>
          <a:xfrm>
            <a:off x="3870264" y="342559"/>
            <a:ext cx="4934563" cy="6473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6000" b="1" i="0" kern="120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541873" rtl="0" eaLnBrk="1" fontAlgn="auto" latinLnBrk="0" hangingPunct="1">
              <a:lnSpc>
                <a:spcPct val="90000"/>
              </a:lnSpc>
              <a:spcBef>
                <a:spcPts val="593"/>
              </a:spcBef>
              <a:spcAft>
                <a:spcPts val="0"/>
              </a:spcAft>
              <a:buClrTx/>
              <a:buSzTx/>
              <a:buFont typeface="Arial" panose="020B0604020202020204" pitchFamily="34" charset="0"/>
              <a:buNone/>
              <a:tabLst/>
              <a:defRPr/>
            </a:pPr>
            <a:r>
              <a:rPr kumimoji="0" lang="en-US" sz="3560" i="0" u="none" strike="noStrike" kern="1200" cap="none" spc="0" normalizeH="0" baseline="0" noProof="0" dirty="0">
                <a:ln>
                  <a:noFill/>
                </a:ln>
                <a:solidFill>
                  <a:srgbClr val="FFFFFF"/>
                </a:solidFill>
                <a:effectLst/>
                <a:uLnTx/>
                <a:uFillTx/>
                <a:latin typeface="+mj-lt"/>
                <a:ea typeface="Amazon Ember Display Light" panose="020F0403020204020204" pitchFamily="34" charset="0"/>
                <a:cs typeface="Amazon Ember Display Light" panose="020F0403020204020204" pitchFamily="34" charset="0"/>
              </a:rPr>
              <a:t>Amazon </a:t>
            </a:r>
            <a:r>
              <a:rPr kumimoji="0" lang="en-US" sz="3560" i="0" u="none" strike="noStrike" kern="1200" cap="none" spc="0" normalizeH="0" baseline="0" noProof="0" dirty="0">
                <a:ln>
                  <a:noFill/>
                </a:ln>
                <a:solidFill>
                  <a:srgbClr val="FFFFFF"/>
                </a:solidFill>
                <a:effectLst/>
                <a:uLnTx/>
                <a:uFillTx/>
                <a:latin typeface="+mj-lt"/>
              </a:rPr>
              <a:t>Q Developer</a:t>
            </a:r>
          </a:p>
        </p:txBody>
      </p:sp>
      <p:pic>
        <p:nvPicPr>
          <p:cNvPr id="6" name="Picture 5">
            <a:extLst>
              <a:ext uri="{FF2B5EF4-FFF2-40B4-BE49-F238E27FC236}">
                <a16:creationId xmlns:a16="http://schemas.microsoft.com/office/drawing/2014/main" id="{3DF7AED5-3A92-836E-AB59-BD8783033F3C}"/>
              </a:ext>
            </a:extLst>
          </p:cNvPr>
          <p:cNvPicPr>
            <a:picLocks noChangeAspect="1"/>
          </p:cNvPicPr>
          <p:nvPr/>
        </p:nvPicPr>
        <p:blipFill>
          <a:blip r:embed="rId3"/>
          <a:stretch>
            <a:fillRect/>
          </a:stretch>
        </p:blipFill>
        <p:spPr>
          <a:xfrm>
            <a:off x="3222938" y="257664"/>
            <a:ext cx="647326" cy="647326"/>
          </a:xfrm>
          <a:prstGeom prst="rect">
            <a:avLst/>
          </a:prstGeom>
        </p:spPr>
      </p:pic>
      <p:sp>
        <p:nvSpPr>
          <p:cNvPr id="7" name="TextBox 6">
            <a:extLst>
              <a:ext uri="{FF2B5EF4-FFF2-40B4-BE49-F238E27FC236}">
                <a16:creationId xmlns:a16="http://schemas.microsoft.com/office/drawing/2014/main" id="{3E8A96AF-DE9B-0C34-EDE8-936B291B266E}"/>
              </a:ext>
            </a:extLst>
          </p:cNvPr>
          <p:cNvSpPr txBox="1"/>
          <p:nvPr/>
        </p:nvSpPr>
        <p:spPr>
          <a:xfrm>
            <a:off x="700291" y="957225"/>
            <a:ext cx="10791417" cy="461665"/>
          </a:xfrm>
          <a:prstGeom prst="rect">
            <a:avLst/>
          </a:prstGeom>
          <a:noFill/>
        </p:spPr>
        <p:txBody>
          <a:bodyPr wrap="none" lIns="0" rIns="0" rtlCol="0">
            <a:spAutoFit/>
          </a:bodyPr>
          <a:lstStyle/>
          <a:p>
            <a:pPr algn="ctr"/>
            <a:r>
              <a:rPr lang="en-US" sz="2400" dirty="0"/>
              <a:t>The most capable generative AI–powered assistant for software development</a:t>
            </a:r>
          </a:p>
        </p:txBody>
      </p:sp>
      <p:pic>
        <p:nvPicPr>
          <p:cNvPr id="2" name="Picture 2" descr="Dev example">
            <a:extLst>
              <a:ext uri="{FF2B5EF4-FFF2-40B4-BE49-F238E27FC236}">
                <a16:creationId xmlns:a16="http://schemas.microsoft.com/office/drawing/2014/main" id="{215545D9-8C91-6B94-6361-DE59927B6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411" y="1471125"/>
            <a:ext cx="9584267" cy="485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2500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E76B1BCC-6A6C-48FB-FB35-8D2D78C726F9}"/>
              </a:ext>
            </a:extLst>
          </p:cNvPr>
          <p:cNvSpPr txBox="1">
            <a:spLocks/>
          </p:cNvSpPr>
          <p:nvPr/>
        </p:nvSpPr>
        <p:spPr>
          <a:xfrm>
            <a:off x="2563782" y="1084174"/>
            <a:ext cx="6783931" cy="511882"/>
          </a:xfrm>
          <a:prstGeom prst="rect">
            <a:avLst/>
          </a:prstGeom>
        </p:spPr>
        <p:txBody>
          <a:bodyPr vert="horz" lIns="0" tIns="27093" rIns="0" bIns="27093" rtlCol="0" anchor="t">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541873">
              <a:defRPr/>
            </a:pPr>
            <a:r>
              <a:rPr lang="en-US" sz="20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The easiest way to build and scale generative AI applications with foundation models</a:t>
            </a:r>
          </a:p>
        </p:txBody>
      </p:sp>
      <p:sp>
        <p:nvSpPr>
          <p:cNvPr id="3" name="Title 2">
            <a:extLst>
              <a:ext uri="{FF2B5EF4-FFF2-40B4-BE49-F238E27FC236}">
                <a16:creationId xmlns:a16="http://schemas.microsoft.com/office/drawing/2014/main" id="{C4C62D40-14AC-025C-386D-72A32844406D}"/>
              </a:ext>
            </a:extLst>
          </p:cNvPr>
          <p:cNvSpPr txBox="1">
            <a:spLocks/>
          </p:cNvSpPr>
          <p:nvPr/>
        </p:nvSpPr>
        <p:spPr>
          <a:xfrm>
            <a:off x="1295675" y="497392"/>
            <a:ext cx="9424087" cy="478622"/>
          </a:xfrm>
          <a:prstGeom prst="rect">
            <a:avLst/>
          </a:prstGeom>
        </p:spPr>
        <p:txBody>
          <a:bodyPr vert="horz" lIns="0" tIns="27093" rIns="0" bIns="27093" rtlCol="0" anchor="t">
            <a:noAutofit/>
          </a:bodyPr>
          <a:lstStyle>
            <a:lvl1pPr algn="l" defTabSz="914411" rtl="0" eaLnBrk="1" latinLnBrk="0" hangingPunct="1">
              <a:lnSpc>
                <a:spcPct val="90000"/>
              </a:lnSpc>
              <a:spcBef>
                <a:spcPct val="0"/>
              </a:spcBef>
              <a:buNone/>
              <a:defRPr sz="4000" kern="1200" spc="-100" baseline="0">
                <a:solidFill>
                  <a:schemeClr val="tx1"/>
                </a:solidFill>
                <a:latin typeface="+mj-lt"/>
                <a:ea typeface="+mj-ea"/>
                <a:cs typeface="+mj-cs"/>
              </a:defRPr>
            </a:lvl1pPr>
          </a:lstStyle>
          <a:p>
            <a:pPr marL="0" marR="0" lvl="0" indent="0" algn="ctr" defTabSz="541880" rtl="0" eaLnBrk="1" fontAlgn="auto" latinLnBrk="0" hangingPunct="1">
              <a:lnSpc>
                <a:spcPct val="90000"/>
              </a:lnSpc>
              <a:spcBef>
                <a:spcPct val="0"/>
              </a:spcBef>
              <a:spcAft>
                <a:spcPts val="0"/>
              </a:spcAft>
              <a:buClrTx/>
              <a:buSzTx/>
              <a:buFontTx/>
              <a:buNone/>
              <a:tabLst/>
              <a:defRPr/>
            </a:pPr>
            <a:r>
              <a:rPr kumimoji="0" lang="en-US" b="1" i="0" u="none" strike="noStrike" kern="1200" cap="none" spc="-59" normalizeH="0" baseline="0" noProof="0" dirty="0">
                <a:ln>
                  <a:noFill/>
                </a:ln>
                <a:solidFill>
                  <a:srgbClr val="FFFFFF"/>
                </a:soli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Amazon </a:t>
            </a:r>
            <a:r>
              <a:rPr kumimoji="0" lang="en-US" b="1" i="0" u="none" strike="noStrike" kern="1200" cap="none" spc="-100" normalizeH="0" baseline="0" noProof="0" dirty="0">
                <a:ln>
                  <a:noFill/>
                </a:ln>
                <a:gradFill>
                  <a:gsLst>
                    <a:gs pos="85000">
                      <a:srgbClr val="0576EF"/>
                    </a:gs>
                    <a:gs pos="51000">
                      <a:srgbClr val="F1F3F3">
                        <a:lumMod val="50000"/>
                        <a:lumOff val="50000"/>
                      </a:srgbClr>
                    </a:gs>
                    <a:gs pos="100000">
                      <a:srgbClr val="D4DADA"/>
                    </a:gs>
                  </a:gsLst>
                  <a:lin ang="2700000" scaled="0"/>
                </a:gra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Bedrock</a:t>
            </a:r>
          </a:p>
        </p:txBody>
      </p:sp>
      <p:sp>
        <p:nvSpPr>
          <p:cNvPr id="4" name="TextBox 3">
            <a:extLst>
              <a:ext uri="{FF2B5EF4-FFF2-40B4-BE49-F238E27FC236}">
                <a16:creationId xmlns:a16="http://schemas.microsoft.com/office/drawing/2014/main" id="{ABB1515A-5197-C27F-FC29-123028428872}"/>
              </a:ext>
            </a:extLst>
          </p:cNvPr>
          <p:cNvSpPr txBox="1"/>
          <p:nvPr/>
        </p:nvSpPr>
        <p:spPr>
          <a:xfrm>
            <a:off x="3501619" y="2660562"/>
            <a:ext cx="1893952" cy="923201"/>
          </a:xfrm>
          <a:prstGeom prst="rect">
            <a:avLst/>
          </a:prstGeom>
          <a:noFill/>
        </p:spPr>
        <p:txBody>
          <a:bodyPr wrap="square">
            <a:spAutoFit/>
          </a:bodyPr>
          <a:lstStyle/>
          <a:p>
            <a:pPr marL="0" marR="0" lvl="0" indent="0" algn="ctr" defTabSz="53623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complex reasoning, writing, coding</a:t>
            </a:r>
          </a:p>
          <a:p>
            <a:pPr marL="0" marR="0" lvl="0" indent="0" algn="ctr" defTabSz="536230" rtl="0" eaLnBrk="1" fontAlgn="auto" latinLnBrk="0" hangingPunct="1">
              <a:lnSpc>
                <a:spcPct val="114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6230" rtl="0" eaLnBrk="1" fontAlgn="auto" latinLnBrk="0" hangingPunct="1">
              <a:lnSpc>
                <a:spcPct val="114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5" name="TextBox 4">
            <a:extLst>
              <a:ext uri="{FF2B5EF4-FFF2-40B4-BE49-F238E27FC236}">
                <a16:creationId xmlns:a16="http://schemas.microsoft.com/office/drawing/2014/main" id="{DEA351D8-0A68-A5C1-4260-BA7CE8B367AF}"/>
              </a:ext>
            </a:extLst>
          </p:cNvPr>
          <p:cNvSpPr txBox="1"/>
          <p:nvPr/>
        </p:nvSpPr>
        <p:spPr>
          <a:xfrm>
            <a:off x="0" y="2660562"/>
            <a:ext cx="1556487" cy="1133708"/>
          </a:xfrm>
          <a:prstGeom prst="rect">
            <a:avLst/>
          </a:prstGeom>
          <a:noFill/>
        </p:spPr>
        <p:txBody>
          <a:bodyPr wrap="square">
            <a:spAutoFit/>
          </a:bodyPr>
          <a:lstStyle/>
          <a:p>
            <a:pPr marL="0" marR="0" lvl="0" indent="0" algn="ctr" defTabSz="53623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Contextual answers, summarization, paraphrasing</a:t>
            </a:r>
          </a:p>
          <a:p>
            <a:pPr marL="0" marR="0" lvl="0" indent="0" algn="ctr" defTabSz="536230" rtl="0" eaLnBrk="1" fontAlgn="auto" latinLnBrk="0" hangingPunct="1">
              <a:lnSpc>
                <a:spcPct val="114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6230" rtl="0" eaLnBrk="1" fontAlgn="auto" latinLnBrk="0" hangingPunct="1">
              <a:lnSpc>
                <a:spcPct val="114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6" name="TextBox 5">
            <a:extLst>
              <a:ext uri="{FF2B5EF4-FFF2-40B4-BE49-F238E27FC236}">
                <a16:creationId xmlns:a16="http://schemas.microsoft.com/office/drawing/2014/main" id="{D0621738-B05B-BF0F-4AB4-ADE2612A05AA}"/>
              </a:ext>
            </a:extLst>
          </p:cNvPr>
          <p:cNvSpPr txBox="1"/>
          <p:nvPr/>
        </p:nvSpPr>
        <p:spPr>
          <a:xfrm>
            <a:off x="10508251" y="2660562"/>
            <a:ext cx="1505632" cy="712696"/>
          </a:xfrm>
          <a:prstGeom prst="rect">
            <a:avLst/>
          </a:prstGeom>
          <a:noFill/>
        </p:spPr>
        <p:txBody>
          <a:bodyPr wrap="square">
            <a:spAutoFit/>
          </a:bodyPr>
          <a:lstStyle/>
          <a:p>
            <a:pPr marL="0" marR="0" lvl="0" indent="0" algn="ctr" defTabSz="53623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High-quality images and art</a:t>
            </a:r>
          </a:p>
          <a:p>
            <a:pPr marL="0" marR="0" lvl="0" indent="0" algn="ctr" defTabSz="536230" rtl="0" eaLnBrk="1" fontAlgn="auto" latinLnBrk="0" hangingPunct="1">
              <a:lnSpc>
                <a:spcPct val="114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7" name="TextBox 6">
            <a:extLst>
              <a:ext uri="{FF2B5EF4-FFF2-40B4-BE49-F238E27FC236}">
                <a16:creationId xmlns:a16="http://schemas.microsoft.com/office/drawing/2014/main" id="{80AC5B85-2467-EDE1-3817-3B4D6E08DAC8}"/>
              </a:ext>
            </a:extLst>
          </p:cNvPr>
          <p:cNvSpPr txBox="1"/>
          <p:nvPr/>
        </p:nvSpPr>
        <p:spPr>
          <a:xfrm>
            <a:off x="5357986" y="2660562"/>
            <a:ext cx="1687162" cy="923201"/>
          </a:xfrm>
          <a:prstGeom prst="rect">
            <a:avLst/>
          </a:prstGeom>
          <a:noFill/>
        </p:spPr>
        <p:txBody>
          <a:bodyPr wrap="square">
            <a:spAutoFit/>
          </a:bodyPr>
          <a:lstStyle/>
          <a:p>
            <a:pPr marL="0" marR="0" lvl="0" indent="0" algn="ctr" defTabSz="53623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generation, search, classification</a:t>
            </a:r>
          </a:p>
          <a:p>
            <a:pPr marL="0" marR="0" lvl="0" indent="0" algn="ctr" defTabSz="536230" rtl="0" eaLnBrk="1" fontAlgn="auto" latinLnBrk="0" hangingPunct="1">
              <a:lnSpc>
                <a:spcPct val="114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6230" rtl="0" eaLnBrk="1" fontAlgn="auto" latinLnBrk="0" hangingPunct="1">
              <a:lnSpc>
                <a:spcPct val="114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8" name="TextBox 7">
            <a:extLst>
              <a:ext uri="{FF2B5EF4-FFF2-40B4-BE49-F238E27FC236}">
                <a16:creationId xmlns:a16="http://schemas.microsoft.com/office/drawing/2014/main" id="{DCDA80CE-EEBC-D014-FC3B-CD8D5FE473D2}"/>
              </a:ext>
            </a:extLst>
          </p:cNvPr>
          <p:cNvSpPr txBox="1"/>
          <p:nvPr/>
        </p:nvSpPr>
        <p:spPr>
          <a:xfrm>
            <a:off x="7006725" y="2660562"/>
            <a:ext cx="1762629" cy="923201"/>
          </a:xfrm>
          <a:prstGeom prst="rect">
            <a:avLst/>
          </a:prstGeom>
          <a:noFill/>
        </p:spPr>
        <p:txBody>
          <a:bodyPr wrap="square">
            <a:spAutoFit/>
          </a:bodyPr>
          <a:lstStyle/>
          <a:p>
            <a:pPr marL="0" marR="0" lvl="0" indent="0" algn="ctr" defTabSz="53623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Q&amp;A and reading comprehension</a:t>
            </a:r>
          </a:p>
          <a:p>
            <a:pPr marL="0" marR="0" lvl="0" indent="0" algn="ctr" defTabSz="536230" rtl="0" eaLnBrk="1" fontAlgn="auto" latinLnBrk="0" hangingPunct="1">
              <a:lnSpc>
                <a:spcPct val="114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6230" rtl="0" eaLnBrk="1" fontAlgn="auto" latinLnBrk="0" hangingPunct="1">
              <a:lnSpc>
                <a:spcPct val="114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9" name="TextBox 8">
            <a:extLst>
              <a:ext uri="{FF2B5EF4-FFF2-40B4-BE49-F238E27FC236}">
                <a16:creationId xmlns:a16="http://schemas.microsoft.com/office/drawing/2014/main" id="{5B8E7FF0-BA13-DA7D-4329-06BE59D26775}"/>
              </a:ext>
            </a:extLst>
          </p:cNvPr>
          <p:cNvSpPr txBox="1"/>
          <p:nvPr/>
        </p:nvSpPr>
        <p:spPr>
          <a:xfrm>
            <a:off x="1579660" y="2660562"/>
            <a:ext cx="1929906" cy="712696"/>
          </a:xfrm>
          <a:prstGeom prst="rect">
            <a:avLst/>
          </a:prstGeom>
          <a:noFill/>
        </p:spPr>
        <p:txBody>
          <a:bodyPr wrap="square">
            <a:spAutoFit/>
          </a:bodyPr>
          <a:lstStyle/>
          <a:p>
            <a:pPr marL="0" marR="0" lvl="0" indent="0" algn="ctr" defTabSz="53623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summarization, generation, Q&amp;A, search, image generation</a:t>
            </a:r>
          </a:p>
        </p:txBody>
      </p:sp>
      <p:cxnSp>
        <p:nvCxnSpPr>
          <p:cNvPr id="10" name="Straight Connector 9">
            <a:extLst>
              <a:ext uri="{FF2B5EF4-FFF2-40B4-BE49-F238E27FC236}">
                <a16:creationId xmlns:a16="http://schemas.microsoft.com/office/drawing/2014/main" id="{0AF1F205-EA01-F974-7B4C-84C88B192CFB}"/>
              </a:ext>
            </a:extLst>
          </p:cNvPr>
          <p:cNvCxnSpPr>
            <a:cxnSpLocks/>
          </p:cNvCxnSpPr>
          <p:nvPr/>
        </p:nvCxnSpPr>
        <p:spPr>
          <a:xfrm>
            <a:off x="5045" y="2300556"/>
            <a:ext cx="12177528" cy="39100"/>
          </a:xfrm>
          <a:prstGeom prst="line">
            <a:avLst/>
          </a:prstGeom>
          <a:noFill/>
          <a:ln w="38100" cap="rnd" cmpd="sng" algn="ctr">
            <a:gradFill>
              <a:gsLst>
                <a:gs pos="31000">
                  <a:srgbClr val="0A4BC6">
                    <a:lumMod val="60000"/>
                    <a:lumOff val="40000"/>
                  </a:srgbClr>
                </a:gs>
                <a:gs pos="13992">
                  <a:srgbClr val="2E0058">
                    <a:lumMod val="50000"/>
                    <a:lumOff val="50000"/>
                  </a:srgbClr>
                </a:gs>
                <a:gs pos="0">
                  <a:srgbClr val="000000"/>
                </a:gs>
                <a:gs pos="47000">
                  <a:srgbClr val="00A6AD"/>
                </a:gs>
                <a:gs pos="66000">
                  <a:srgbClr val="06EFB7"/>
                </a:gs>
                <a:gs pos="100000">
                  <a:srgbClr val="000000"/>
                </a:gs>
                <a:gs pos="84000">
                  <a:srgbClr val="ABED41"/>
                </a:gs>
              </a:gsLst>
              <a:lin ang="0" scaled="0"/>
            </a:gradFill>
            <a:prstDash val="solid"/>
            <a:miter lim="800000"/>
          </a:ln>
          <a:effectLst/>
        </p:spPr>
      </p:cxnSp>
      <p:grpSp>
        <p:nvGrpSpPr>
          <p:cNvPr id="11" name="Group 10">
            <a:extLst>
              <a:ext uri="{FF2B5EF4-FFF2-40B4-BE49-F238E27FC236}">
                <a16:creationId xmlns:a16="http://schemas.microsoft.com/office/drawing/2014/main" id="{0A88195F-D931-8572-D5EA-6A6314FE8BC6}"/>
              </a:ext>
            </a:extLst>
          </p:cNvPr>
          <p:cNvGrpSpPr/>
          <p:nvPr/>
        </p:nvGrpSpPr>
        <p:grpSpPr>
          <a:xfrm>
            <a:off x="1304299" y="1849087"/>
            <a:ext cx="2425064" cy="4454578"/>
            <a:chOff x="1427973" y="2311001"/>
            <a:chExt cx="2425064" cy="4454578"/>
          </a:xfrm>
        </p:grpSpPr>
        <p:sp>
          <p:nvSpPr>
            <p:cNvPr id="12" name="TextBox 11">
              <a:extLst>
                <a:ext uri="{FF2B5EF4-FFF2-40B4-BE49-F238E27FC236}">
                  <a16:creationId xmlns:a16="http://schemas.microsoft.com/office/drawing/2014/main" id="{5049BC1C-E0C0-33DE-FCDD-35881AB06886}"/>
                </a:ext>
              </a:extLst>
            </p:cNvPr>
            <p:cNvSpPr txBox="1"/>
            <p:nvPr/>
          </p:nvSpPr>
          <p:spPr>
            <a:xfrm>
              <a:off x="1427973" y="4010979"/>
              <a:ext cx="2425064" cy="2754600"/>
            </a:xfrm>
            <a:prstGeom prst="rect">
              <a:avLst/>
            </a:prstGeom>
            <a:noFill/>
          </p:spPr>
          <p:txBody>
            <a:bodyPr wrap="square" lIns="0" rIns="0" rtlCol="0">
              <a:spAutoFit/>
            </a:bodyPr>
            <a:lstStyle/>
            <a:p>
              <a:pPr lvl="0" algn="ctr" defTabSz="541860">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Premier</a:t>
              </a:r>
            </a:p>
            <a:p>
              <a:pPr lvl="0" algn="ctr" defTabSz="541860">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Lite</a:t>
              </a:r>
            </a:p>
            <a:p>
              <a:pPr lvl="0" algn="ctr" defTabSz="541860">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Express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860" rtl="0" eaLnBrk="1" fontAlgn="auto" latinLnBrk="0" hangingPunct="1">
                <a:spcBef>
                  <a:spcPts val="0"/>
                </a:spcBef>
                <a:spcAft>
                  <a:spcPts val="600"/>
                </a:spcAft>
                <a:buClrTx/>
                <a:buSzTx/>
                <a:buFontTx/>
                <a:buNone/>
                <a:tabLst/>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a:t>
              </a:r>
            </a:p>
            <a:p>
              <a:pPr algn="ctr" defTabSz="541860">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 V2</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860" rtl="0" eaLnBrk="1" fontAlgn="auto" latinLnBrk="0" hangingPunct="1">
                <a:spcBef>
                  <a:spcPts val="0"/>
                </a:spcBef>
                <a:spcAft>
                  <a:spcPts val="600"/>
                </a:spcAft>
                <a:buClrTx/>
                <a:buSzTx/>
                <a:buFontTx/>
                <a:buNone/>
                <a:tabLst/>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Multimodal Embeddings</a:t>
              </a:r>
            </a:p>
            <a:p>
              <a:pPr marL="0" marR="0" lvl="0" indent="0" algn="ctr" defTabSz="541860" rtl="0" eaLnBrk="1" fontAlgn="auto" latinLnBrk="0" hangingPunct="1">
                <a:spcBef>
                  <a:spcPts val="0"/>
                </a:spcBef>
                <a:spcAft>
                  <a:spcPts val="0"/>
                </a:spcAft>
                <a:buClrTx/>
                <a:buSzTx/>
                <a:buFontTx/>
                <a:buNone/>
                <a:tabLst/>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Image Generator </a:t>
              </a:r>
            </a:p>
          </p:txBody>
        </p:sp>
        <p:grpSp>
          <p:nvGrpSpPr>
            <p:cNvPr id="13" name="Group 12">
              <a:extLst>
                <a:ext uri="{FF2B5EF4-FFF2-40B4-BE49-F238E27FC236}">
                  <a16:creationId xmlns:a16="http://schemas.microsoft.com/office/drawing/2014/main" id="{7EF403F1-7A34-7F04-DD38-7E95F39A7349}"/>
                </a:ext>
              </a:extLst>
            </p:cNvPr>
            <p:cNvGrpSpPr/>
            <p:nvPr/>
          </p:nvGrpSpPr>
          <p:grpSpPr>
            <a:xfrm>
              <a:off x="2247917" y="2311001"/>
              <a:ext cx="879077" cy="264089"/>
              <a:chOff x="3413040" y="-2569040"/>
              <a:chExt cx="5733542" cy="1722447"/>
            </a:xfrm>
            <a:solidFill>
              <a:schemeClr val="tx1"/>
            </a:solidFill>
          </p:grpSpPr>
          <p:sp>
            <p:nvSpPr>
              <p:cNvPr id="15" name="Freeform 14">
                <a:extLst>
                  <a:ext uri="{FF2B5EF4-FFF2-40B4-BE49-F238E27FC236}">
                    <a16:creationId xmlns:a16="http://schemas.microsoft.com/office/drawing/2014/main" id="{2D318DBB-E8D2-3C07-1018-469720D2C90B}"/>
                  </a:ext>
                </a:extLst>
              </p:cNvPr>
              <p:cNvSpPr/>
              <p:nvPr/>
            </p:nvSpPr>
            <p:spPr>
              <a:xfrm>
                <a:off x="4219703" y="-1470100"/>
                <a:ext cx="2774886" cy="623507"/>
              </a:xfrm>
              <a:custGeom>
                <a:avLst/>
                <a:gdLst>
                  <a:gd name="connsiteX0" fmla="*/ 2750314 w 2774886"/>
                  <a:gd name="connsiteY0" fmla="*/ 248067 h 623507"/>
                  <a:gd name="connsiteX1" fmla="*/ 1518400 w 2774886"/>
                  <a:gd name="connsiteY1" fmla="*/ 623507 h 623507"/>
                  <a:gd name="connsiteX2" fmla="*/ 13449 w 2774886"/>
                  <a:gd name="connsiteY2" fmla="*/ 51017 h 623507"/>
                  <a:gd name="connsiteX3" fmla="*/ 47641 w 2774886"/>
                  <a:gd name="connsiteY3" fmla="*/ 6481 h 623507"/>
                  <a:gd name="connsiteX4" fmla="*/ 1553341 w 2774886"/>
                  <a:gd name="connsiteY4" fmla="*/ 404563 h 623507"/>
                  <a:gd name="connsiteX5" fmla="*/ 2701896 w 2774886"/>
                  <a:gd name="connsiteY5" fmla="*/ 170441 h 623507"/>
                  <a:gd name="connsiteX6" fmla="*/ 2750314 w 2774886"/>
                  <a:gd name="connsiteY6" fmla="*/ 248067 h 6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886" h="623507">
                    <a:moveTo>
                      <a:pt x="2750314" y="248067"/>
                    </a:moveTo>
                    <a:cubicBezTo>
                      <a:pt x="2417128" y="492887"/>
                      <a:pt x="1934196" y="623507"/>
                      <a:pt x="1518400" y="623507"/>
                    </a:cubicBezTo>
                    <a:cubicBezTo>
                      <a:pt x="935387" y="623507"/>
                      <a:pt x="410526" y="408543"/>
                      <a:pt x="13449" y="51017"/>
                    </a:cubicBezTo>
                    <a:cubicBezTo>
                      <a:pt x="-17749" y="22902"/>
                      <a:pt x="10204" y="-15413"/>
                      <a:pt x="47641" y="6481"/>
                    </a:cubicBezTo>
                    <a:cubicBezTo>
                      <a:pt x="476165" y="255033"/>
                      <a:pt x="1006018" y="404563"/>
                      <a:pt x="1553341" y="404563"/>
                    </a:cubicBezTo>
                    <a:cubicBezTo>
                      <a:pt x="1922466" y="404563"/>
                      <a:pt x="2328529" y="328429"/>
                      <a:pt x="2701896" y="170441"/>
                    </a:cubicBezTo>
                    <a:cubicBezTo>
                      <a:pt x="2758301" y="146556"/>
                      <a:pt x="2805471" y="207263"/>
                      <a:pt x="2750314" y="248067"/>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6" name="Freeform 15">
                <a:extLst>
                  <a:ext uri="{FF2B5EF4-FFF2-40B4-BE49-F238E27FC236}">
                    <a16:creationId xmlns:a16="http://schemas.microsoft.com/office/drawing/2014/main" id="{E1541EF1-8687-920A-2353-0AA82D2F153F}"/>
                  </a:ext>
                </a:extLst>
              </p:cNvPr>
              <p:cNvSpPr/>
              <p:nvPr/>
            </p:nvSpPr>
            <p:spPr>
              <a:xfrm>
                <a:off x="6692006" y="-1529841"/>
                <a:ext cx="570377" cy="560021"/>
              </a:xfrm>
              <a:custGeom>
                <a:avLst/>
                <a:gdLst>
                  <a:gd name="connsiteX0" fmla="*/ 416527 w 570377"/>
                  <a:gd name="connsiteY0" fmla="*/ 149820 h 560021"/>
                  <a:gd name="connsiteX1" fmla="*/ 27685 w 570377"/>
                  <a:gd name="connsiteY1" fmla="*/ 136882 h 560021"/>
                  <a:gd name="connsiteX2" fmla="*/ 19449 w 570377"/>
                  <a:gd name="connsiteY2" fmla="*/ 92098 h 560021"/>
                  <a:gd name="connsiteX3" fmla="*/ 558786 w 570377"/>
                  <a:gd name="connsiteY3" fmla="*/ 41840 h 560021"/>
                  <a:gd name="connsiteX4" fmla="*/ 370355 w 570377"/>
                  <a:gd name="connsiteY4" fmla="*/ 548150 h 560021"/>
                  <a:gd name="connsiteX5" fmla="*/ 328925 w 570377"/>
                  <a:gd name="connsiteY5" fmla="*/ 528494 h 560021"/>
                  <a:gd name="connsiteX6" fmla="*/ 416527 w 570377"/>
                  <a:gd name="connsiteY6" fmla="*/ 149820 h 56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377" h="560021">
                    <a:moveTo>
                      <a:pt x="416527" y="149820"/>
                    </a:moveTo>
                    <a:cubicBezTo>
                      <a:pt x="374099" y="95581"/>
                      <a:pt x="135003" y="124193"/>
                      <a:pt x="27685" y="136882"/>
                    </a:cubicBezTo>
                    <a:cubicBezTo>
                      <a:pt x="-5009" y="140863"/>
                      <a:pt x="-10001" y="112500"/>
                      <a:pt x="19449" y="92098"/>
                    </a:cubicBezTo>
                    <a:cubicBezTo>
                      <a:pt x="209877" y="-41508"/>
                      <a:pt x="522348" y="-2944"/>
                      <a:pt x="558786" y="41840"/>
                    </a:cubicBezTo>
                    <a:cubicBezTo>
                      <a:pt x="595224" y="86873"/>
                      <a:pt x="549302" y="399118"/>
                      <a:pt x="370355" y="548150"/>
                    </a:cubicBezTo>
                    <a:cubicBezTo>
                      <a:pt x="342902" y="571039"/>
                      <a:pt x="316696" y="558848"/>
                      <a:pt x="328925" y="528494"/>
                    </a:cubicBezTo>
                    <a:cubicBezTo>
                      <a:pt x="369107" y="428476"/>
                      <a:pt x="459205" y="204307"/>
                      <a:pt x="416527" y="149820"/>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7" name="Freeform 16">
                <a:extLst>
                  <a:ext uri="{FF2B5EF4-FFF2-40B4-BE49-F238E27FC236}">
                    <a16:creationId xmlns:a16="http://schemas.microsoft.com/office/drawing/2014/main" id="{73B9EFC6-57D8-6EB2-D5F9-40A44F45F29D}"/>
                  </a:ext>
                </a:extLst>
              </p:cNvPr>
              <p:cNvSpPr/>
              <p:nvPr/>
            </p:nvSpPr>
            <p:spPr>
              <a:xfrm>
                <a:off x="6693985" y="-2543663"/>
                <a:ext cx="700563" cy="949617"/>
              </a:xfrm>
              <a:custGeom>
                <a:avLst/>
                <a:gdLst>
                  <a:gd name="connsiteX0" fmla="*/ 33194 w 700563"/>
                  <a:gd name="connsiteY0" fmla="*/ 162716 h 949617"/>
                  <a:gd name="connsiteX1" fmla="*/ 33194 w 700563"/>
                  <a:gd name="connsiteY1" fmla="*/ 32842 h 949617"/>
                  <a:gd name="connsiteX2" fmla="*/ 66138 w 700563"/>
                  <a:gd name="connsiteY2" fmla="*/ 0 h 949617"/>
                  <a:gd name="connsiteX3" fmla="*/ 649400 w 700563"/>
                  <a:gd name="connsiteY3" fmla="*/ 0 h 949617"/>
                  <a:gd name="connsiteX4" fmla="*/ 683094 w 700563"/>
                  <a:gd name="connsiteY4" fmla="*/ 32842 h 949617"/>
                  <a:gd name="connsiteX5" fmla="*/ 683094 w 700563"/>
                  <a:gd name="connsiteY5" fmla="*/ 144056 h 949617"/>
                  <a:gd name="connsiteX6" fmla="*/ 639168 w 700563"/>
                  <a:gd name="connsiteY6" fmla="*/ 225662 h 949617"/>
                  <a:gd name="connsiteX7" fmla="*/ 336929 w 700563"/>
                  <a:gd name="connsiteY7" fmla="*/ 655839 h 949617"/>
                  <a:gd name="connsiteX8" fmla="*/ 669616 w 700563"/>
                  <a:gd name="connsiteY8" fmla="*/ 726996 h 949617"/>
                  <a:gd name="connsiteX9" fmla="*/ 700564 w 700563"/>
                  <a:gd name="connsiteY9" fmla="*/ 777502 h 949617"/>
                  <a:gd name="connsiteX10" fmla="*/ 700564 w 700563"/>
                  <a:gd name="connsiteY10" fmla="*/ 916084 h 949617"/>
                  <a:gd name="connsiteX11" fmla="*/ 657637 w 700563"/>
                  <a:gd name="connsiteY11" fmla="*/ 945692 h 949617"/>
                  <a:gd name="connsiteX12" fmla="*/ 41430 w 700563"/>
                  <a:gd name="connsiteY12" fmla="*/ 946687 h 949617"/>
                  <a:gd name="connsiteX13" fmla="*/ 0 w 700563"/>
                  <a:gd name="connsiteY13" fmla="*/ 916831 h 949617"/>
                  <a:gd name="connsiteX14" fmla="*/ 0 w 700563"/>
                  <a:gd name="connsiteY14" fmla="*/ 785215 h 949617"/>
                  <a:gd name="connsiteX15" fmla="*/ 21464 w 700563"/>
                  <a:gd name="connsiteY15" fmla="*/ 695896 h 949617"/>
                  <a:gd name="connsiteX16" fmla="*/ 371621 w 700563"/>
                  <a:gd name="connsiteY16" fmla="*/ 195309 h 949617"/>
                  <a:gd name="connsiteX17" fmla="*/ 66887 w 700563"/>
                  <a:gd name="connsiteY17" fmla="*/ 195309 h 949617"/>
                  <a:gd name="connsiteX18" fmla="*/ 33194 w 700563"/>
                  <a:gd name="connsiteY18" fmla="*/ 162716 h 9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0563" h="949617">
                    <a:moveTo>
                      <a:pt x="33194" y="162716"/>
                    </a:moveTo>
                    <a:lnTo>
                      <a:pt x="33194" y="32842"/>
                    </a:lnTo>
                    <a:cubicBezTo>
                      <a:pt x="33194" y="13186"/>
                      <a:pt x="48169" y="0"/>
                      <a:pt x="66138" y="0"/>
                    </a:cubicBezTo>
                    <a:lnTo>
                      <a:pt x="649400" y="0"/>
                    </a:lnTo>
                    <a:cubicBezTo>
                      <a:pt x="668119" y="0"/>
                      <a:pt x="683094" y="13435"/>
                      <a:pt x="683094" y="32842"/>
                    </a:cubicBezTo>
                    <a:lnTo>
                      <a:pt x="683094" y="144056"/>
                    </a:lnTo>
                    <a:cubicBezTo>
                      <a:pt x="682844" y="162716"/>
                      <a:pt x="667121" y="187098"/>
                      <a:pt x="639168" y="225662"/>
                    </a:cubicBezTo>
                    <a:lnTo>
                      <a:pt x="336929" y="655839"/>
                    </a:lnTo>
                    <a:cubicBezTo>
                      <a:pt x="449240" y="653102"/>
                      <a:pt x="567789" y="669772"/>
                      <a:pt x="669616" y="726996"/>
                    </a:cubicBezTo>
                    <a:cubicBezTo>
                      <a:pt x="692577" y="739933"/>
                      <a:pt x="698817" y="758842"/>
                      <a:pt x="700564" y="777502"/>
                    </a:cubicBezTo>
                    <a:lnTo>
                      <a:pt x="700564" y="916084"/>
                    </a:lnTo>
                    <a:cubicBezTo>
                      <a:pt x="700564" y="934993"/>
                      <a:pt x="679599" y="957136"/>
                      <a:pt x="657637" y="945692"/>
                    </a:cubicBezTo>
                    <a:cubicBezTo>
                      <a:pt x="478190" y="851894"/>
                      <a:pt x="239844" y="841693"/>
                      <a:pt x="41430" y="946687"/>
                    </a:cubicBezTo>
                    <a:cubicBezTo>
                      <a:pt x="21214" y="957634"/>
                      <a:pt x="0" y="935740"/>
                      <a:pt x="0" y="916831"/>
                    </a:cubicBezTo>
                    <a:lnTo>
                      <a:pt x="0" y="785215"/>
                    </a:lnTo>
                    <a:cubicBezTo>
                      <a:pt x="0" y="764067"/>
                      <a:pt x="250" y="727991"/>
                      <a:pt x="21464" y="695896"/>
                    </a:cubicBezTo>
                    <a:lnTo>
                      <a:pt x="371621" y="195309"/>
                    </a:lnTo>
                    <a:lnTo>
                      <a:pt x="66887" y="195309"/>
                    </a:lnTo>
                    <a:cubicBezTo>
                      <a:pt x="48169" y="195309"/>
                      <a:pt x="33194" y="182122"/>
                      <a:pt x="33194" y="162716"/>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8" name="Freeform 17">
                <a:extLst>
                  <a:ext uri="{FF2B5EF4-FFF2-40B4-BE49-F238E27FC236}">
                    <a16:creationId xmlns:a16="http://schemas.microsoft.com/office/drawing/2014/main" id="{63D81320-7498-E62D-91A4-3D747C67E925}"/>
                  </a:ext>
                </a:extLst>
              </p:cNvPr>
              <p:cNvSpPr/>
              <p:nvPr/>
            </p:nvSpPr>
            <p:spPr>
              <a:xfrm>
                <a:off x="4390385" y="-2560332"/>
                <a:ext cx="1195194" cy="989729"/>
              </a:xfrm>
              <a:custGeom>
                <a:avLst/>
                <a:gdLst>
                  <a:gd name="connsiteX0" fmla="*/ 209146 w 1195194"/>
                  <a:gd name="connsiteY0" fmla="*/ 989729 h 989729"/>
                  <a:gd name="connsiteX1" fmla="*/ 31696 w 1195194"/>
                  <a:gd name="connsiteY1" fmla="*/ 989729 h 989729"/>
                  <a:gd name="connsiteX2" fmla="*/ 0 w 1195194"/>
                  <a:gd name="connsiteY2" fmla="*/ 959624 h 989729"/>
                  <a:gd name="connsiteX3" fmla="*/ 0 w 1195194"/>
                  <a:gd name="connsiteY3" fmla="*/ 51751 h 989729"/>
                  <a:gd name="connsiteX4" fmla="*/ 34192 w 1195194"/>
                  <a:gd name="connsiteY4" fmla="*/ 19158 h 989729"/>
                  <a:gd name="connsiteX5" fmla="*/ 199662 w 1195194"/>
                  <a:gd name="connsiteY5" fmla="*/ 19158 h 989729"/>
                  <a:gd name="connsiteX6" fmla="*/ 231858 w 1195194"/>
                  <a:gd name="connsiteY6" fmla="*/ 49511 h 989729"/>
                  <a:gd name="connsiteX7" fmla="*/ 231858 w 1195194"/>
                  <a:gd name="connsiteY7" fmla="*/ 168189 h 989729"/>
                  <a:gd name="connsiteX8" fmla="*/ 235102 w 1195194"/>
                  <a:gd name="connsiteY8" fmla="*/ 168189 h 989729"/>
                  <a:gd name="connsiteX9" fmla="*/ 468706 w 1195194"/>
                  <a:gd name="connsiteY9" fmla="*/ 0 h 989729"/>
                  <a:gd name="connsiteX10" fmla="*/ 699066 w 1195194"/>
                  <a:gd name="connsiteY10" fmla="*/ 168189 h 989729"/>
                  <a:gd name="connsiteX11" fmla="*/ 944151 w 1195194"/>
                  <a:gd name="connsiteY11" fmla="*/ 0 h 989729"/>
                  <a:gd name="connsiteX12" fmla="*/ 1149554 w 1195194"/>
                  <a:gd name="connsiteY12" fmla="*/ 99271 h 989729"/>
                  <a:gd name="connsiteX13" fmla="*/ 1194228 w 1195194"/>
                  <a:gd name="connsiteY13" fmla="*/ 383900 h 989729"/>
                  <a:gd name="connsiteX14" fmla="*/ 1193978 w 1195194"/>
                  <a:gd name="connsiteY14" fmla="*/ 956888 h 989729"/>
                  <a:gd name="connsiteX15" fmla="*/ 1159786 w 1195194"/>
                  <a:gd name="connsiteY15" fmla="*/ 989729 h 989729"/>
                  <a:gd name="connsiteX16" fmla="*/ 982586 w 1195194"/>
                  <a:gd name="connsiteY16" fmla="*/ 989729 h 989729"/>
                  <a:gd name="connsiteX17" fmla="*/ 950641 w 1195194"/>
                  <a:gd name="connsiteY17" fmla="*/ 956888 h 989729"/>
                  <a:gd name="connsiteX18" fmla="*/ 950641 w 1195194"/>
                  <a:gd name="connsiteY18" fmla="*/ 475707 h 989729"/>
                  <a:gd name="connsiteX19" fmla="*/ 945649 w 1195194"/>
                  <a:gd name="connsiteY19" fmla="*/ 305527 h 989729"/>
                  <a:gd name="connsiteX20" fmla="*/ 841326 w 1195194"/>
                  <a:gd name="connsiteY20" fmla="*/ 227404 h 989729"/>
                  <a:gd name="connsiteX21" fmla="*/ 735255 w 1195194"/>
                  <a:gd name="connsiteY21" fmla="*/ 301795 h 989729"/>
                  <a:gd name="connsiteX22" fmla="*/ 718783 w 1195194"/>
                  <a:gd name="connsiteY22" fmla="*/ 475707 h 989729"/>
                  <a:gd name="connsiteX23" fmla="*/ 718783 w 1195194"/>
                  <a:gd name="connsiteY23" fmla="*/ 956888 h 989729"/>
                  <a:gd name="connsiteX24" fmla="*/ 684591 w 1195194"/>
                  <a:gd name="connsiteY24" fmla="*/ 989729 h 989729"/>
                  <a:gd name="connsiteX25" fmla="*/ 507391 w 1195194"/>
                  <a:gd name="connsiteY25" fmla="*/ 989729 h 989729"/>
                  <a:gd name="connsiteX26" fmla="*/ 475445 w 1195194"/>
                  <a:gd name="connsiteY26" fmla="*/ 956888 h 989729"/>
                  <a:gd name="connsiteX27" fmla="*/ 475195 w 1195194"/>
                  <a:gd name="connsiteY27" fmla="*/ 475707 h 989729"/>
                  <a:gd name="connsiteX28" fmla="*/ 365880 w 1195194"/>
                  <a:gd name="connsiteY28" fmla="*/ 225413 h 989729"/>
                  <a:gd name="connsiteX29" fmla="*/ 243338 w 1195194"/>
                  <a:gd name="connsiteY29" fmla="*/ 475707 h 989729"/>
                  <a:gd name="connsiteX30" fmla="*/ 243338 w 1195194"/>
                  <a:gd name="connsiteY30" fmla="*/ 956888 h 989729"/>
                  <a:gd name="connsiteX31" fmla="*/ 209146 w 1195194"/>
                  <a:gd name="connsiteY3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5194" h="989729">
                    <a:moveTo>
                      <a:pt x="209146" y="989729"/>
                    </a:moveTo>
                    <a:lnTo>
                      <a:pt x="31696" y="989729"/>
                    </a:lnTo>
                    <a:cubicBezTo>
                      <a:pt x="14725" y="988485"/>
                      <a:pt x="1248" y="975797"/>
                      <a:pt x="0" y="959624"/>
                    </a:cubicBezTo>
                    <a:lnTo>
                      <a:pt x="0" y="51751"/>
                    </a:lnTo>
                    <a:cubicBezTo>
                      <a:pt x="0" y="33588"/>
                      <a:pt x="15224" y="19158"/>
                      <a:pt x="34192" y="19158"/>
                    </a:cubicBezTo>
                    <a:lnTo>
                      <a:pt x="199662" y="19158"/>
                    </a:lnTo>
                    <a:cubicBezTo>
                      <a:pt x="216883" y="19904"/>
                      <a:pt x="230609" y="33090"/>
                      <a:pt x="231858" y="49511"/>
                    </a:cubicBezTo>
                    <a:lnTo>
                      <a:pt x="231858" y="168189"/>
                    </a:lnTo>
                    <a:lnTo>
                      <a:pt x="235102" y="168189"/>
                    </a:lnTo>
                    <a:cubicBezTo>
                      <a:pt x="278279" y="53492"/>
                      <a:pt x="359391" y="0"/>
                      <a:pt x="468706" y="0"/>
                    </a:cubicBezTo>
                    <a:cubicBezTo>
                      <a:pt x="579768" y="0"/>
                      <a:pt x="649151" y="53492"/>
                      <a:pt x="699066" y="168189"/>
                    </a:cubicBezTo>
                    <a:cubicBezTo>
                      <a:pt x="741994" y="53492"/>
                      <a:pt x="839578" y="0"/>
                      <a:pt x="944151" y="0"/>
                    </a:cubicBezTo>
                    <a:cubicBezTo>
                      <a:pt x="1018525" y="0"/>
                      <a:pt x="1099888" y="30602"/>
                      <a:pt x="1149554" y="99271"/>
                    </a:cubicBezTo>
                    <a:cubicBezTo>
                      <a:pt x="1205708" y="175653"/>
                      <a:pt x="1194228" y="286618"/>
                      <a:pt x="1194228" y="383900"/>
                    </a:cubicBezTo>
                    <a:lnTo>
                      <a:pt x="1193978" y="956888"/>
                    </a:lnTo>
                    <a:cubicBezTo>
                      <a:pt x="1193978" y="975050"/>
                      <a:pt x="1178754" y="989729"/>
                      <a:pt x="1159786" y="989729"/>
                    </a:cubicBezTo>
                    <a:lnTo>
                      <a:pt x="982586" y="989729"/>
                    </a:lnTo>
                    <a:cubicBezTo>
                      <a:pt x="964866" y="988485"/>
                      <a:pt x="950641" y="974304"/>
                      <a:pt x="950641" y="956888"/>
                    </a:cubicBezTo>
                    <a:lnTo>
                      <a:pt x="950641" y="475707"/>
                    </a:lnTo>
                    <a:cubicBezTo>
                      <a:pt x="950641" y="437392"/>
                      <a:pt x="954134" y="341852"/>
                      <a:pt x="945649" y="305527"/>
                    </a:cubicBezTo>
                    <a:cubicBezTo>
                      <a:pt x="932421" y="244571"/>
                      <a:pt x="892739" y="227404"/>
                      <a:pt x="841326" y="227404"/>
                    </a:cubicBezTo>
                    <a:cubicBezTo>
                      <a:pt x="798398" y="227404"/>
                      <a:pt x="753474" y="256016"/>
                      <a:pt x="735255" y="301795"/>
                    </a:cubicBezTo>
                    <a:cubicBezTo>
                      <a:pt x="717036" y="347575"/>
                      <a:pt x="718783" y="424205"/>
                      <a:pt x="718783" y="475707"/>
                    </a:cubicBezTo>
                    <a:lnTo>
                      <a:pt x="718783" y="956888"/>
                    </a:lnTo>
                    <a:cubicBezTo>
                      <a:pt x="718783" y="975050"/>
                      <a:pt x="703559" y="989729"/>
                      <a:pt x="684591" y="989729"/>
                    </a:cubicBezTo>
                    <a:lnTo>
                      <a:pt x="507391" y="989729"/>
                    </a:lnTo>
                    <a:cubicBezTo>
                      <a:pt x="489421" y="988485"/>
                      <a:pt x="475445" y="974304"/>
                      <a:pt x="475445" y="956888"/>
                    </a:cubicBezTo>
                    <a:lnTo>
                      <a:pt x="475195" y="475707"/>
                    </a:lnTo>
                    <a:cubicBezTo>
                      <a:pt x="475195" y="374445"/>
                      <a:pt x="491917" y="225413"/>
                      <a:pt x="365880" y="225413"/>
                    </a:cubicBezTo>
                    <a:cubicBezTo>
                      <a:pt x="238346" y="225413"/>
                      <a:pt x="243338" y="370713"/>
                      <a:pt x="243338" y="475707"/>
                    </a:cubicBezTo>
                    <a:lnTo>
                      <a:pt x="243338" y="956888"/>
                    </a:lnTo>
                    <a:cubicBezTo>
                      <a:pt x="243338" y="975050"/>
                      <a:pt x="228114" y="989729"/>
                      <a:pt x="209146" y="989729"/>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9" name="Freeform 18">
                <a:extLst>
                  <a:ext uri="{FF2B5EF4-FFF2-40B4-BE49-F238E27FC236}">
                    <a16:creationId xmlns:a16="http://schemas.microsoft.com/office/drawing/2014/main" id="{40348CE9-F41A-45CC-71CD-599009D08221}"/>
                  </a:ext>
                </a:extLst>
              </p:cNvPr>
              <p:cNvSpPr/>
              <p:nvPr/>
            </p:nvSpPr>
            <p:spPr>
              <a:xfrm>
                <a:off x="7479904" y="-2560332"/>
                <a:ext cx="805136" cy="1008638"/>
              </a:xfrm>
              <a:custGeom>
                <a:avLst/>
                <a:gdLst>
                  <a:gd name="connsiteX0" fmla="*/ 399324 w 805136"/>
                  <a:gd name="connsiteY0" fmla="*/ 0 h 1008638"/>
                  <a:gd name="connsiteX1" fmla="*/ 805137 w 805136"/>
                  <a:gd name="connsiteY1" fmla="*/ 512032 h 1008638"/>
                  <a:gd name="connsiteX2" fmla="*/ 399324 w 805136"/>
                  <a:gd name="connsiteY2" fmla="*/ 1008638 h 1008638"/>
                  <a:gd name="connsiteX3" fmla="*/ 0 w 805136"/>
                  <a:gd name="connsiteY3" fmla="*/ 502329 h 1008638"/>
                  <a:gd name="connsiteX4" fmla="*/ 399324 w 805136"/>
                  <a:gd name="connsiteY4" fmla="*/ 0 h 1008638"/>
                  <a:gd name="connsiteX5" fmla="*/ 400822 w 805136"/>
                  <a:gd name="connsiteY5" fmla="*/ 185357 h 1008638"/>
                  <a:gd name="connsiteX6" fmla="*/ 261807 w 805136"/>
                  <a:gd name="connsiteY6" fmla="*/ 473717 h 1008638"/>
                  <a:gd name="connsiteX7" fmla="*/ 399324 w 805136"/>
                  <a:gd name="connsiteY7" fmla="*/ 821540 h 1008638"/>
                  <a:gd name="connsiteX8" fmla="*/ 543330 w 805136"/>
                  <a:gd name="connsiteY8" fmla="*/ 514022 h 1008638"/>
                  <a:gd name="connsiteX9" fmla="*/ 516875 w 805136"/>
                  <a:gd name="connsiteY9" fmla="*/ 273183 h 1008638"/>
                  <a:gd name="connsiteX10" fmla="*/ 400822 w 805136"/>
                  <a:gd name="connsiteY10" fmla="*/ 185357 h 100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136" h="1008638">
                    <a:moveTo>
                      <a:pt x="399324" y="0"/>
                    </a:moveTo>
                    <a:cubicBezTo>
                      <a:pt x="662628" y="0"/>
                      <a:pt x="805137" y="225413"/>
                      <a:pt x="805137" y="512032"/>
                    </a:cubicBezTo>
                    <a:cubicBezTo>
                      <a:pt x="805137" y="788947"/>
                      <a:pt x="647653" y="1008638"/>
                      <a:pt x="399324" y="1008638"/>
                    </a:cubicBezTo>
                    <a:cubicBezTo>
                      <a:pt x="140762" y="1008638"/>
                      <a:pt x="0" y="783225"/>
                      <a:pt x="0" y="502329"/>
                    </a:cubicBezTo>
                    <a:cubicBezTo>
                      <a:pt x="0" y="219691"/>
                      <a:pt x="142509" y="0"/>
                      <a:pt x="399324" y="0"/>
                    </a:cubicBezTo>
                    <a:moveTo>
                      <a:pt x="400822" y="185357"/>
                    </a:moveTo>
                    <a:cubicBezTo>
                      <a:pt x="270043" y="185357"/>
                      <a:pt x="261807" y="363000"/>
                      <a:pt x="261807" y="473717"/>
                    </a:cubicBezTo>
                    <a:cubicBezTo>
                      <a:pt x="261807" y="584682"/>
                      <a:pt x="260060" y="821540"/>
                      <a:pt x="399324" y="821540"/>
                    </a:cubicBezTo>
                    <a:cubicBezTo>
                      <a:pt x="536841" y="821540"/>
                      <a:pt x="543330" y="630461"/>
                      <a:pt x="543330" y="514022"/>
                    </a:cubicBezTo>
                    <a:cubicBezTo>
                      <a:pt x="543330" y="437392"/>
                      <a:pt x="540086" y="345833"/>
                      <a:pt x="516875" y="273183"/>
                    </a:cubicBezTo>
                    <a:cubicBezTo>
                      <a:pt x="496909" y="209988"/>
                      <a:pt x="457226" y="185357"/>
                      <a:pt x="400822" y="185357"/>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0" name="Freeform 19">
                <a:extLst>
                  <a:ext uri="{FF2B5EF4-FFF2-40B4-BE49-F238E27FC236}">
                    <a16:creationId xmlns:a16="http://schemas.microsoft.com/office/drawing/2014/main" id="{2B18FE95-E8B8-EB11-53D6-3D0B0D7665E4}"/>
                  </a:ext>
                </a:extLst>
              </p:cNvPr>
              <p:cNvSpPr/>
              <p:nvPr/>
            </p:nvSpPr>
            <p:spPr>
              <a:xfrm>
                <a:off x="8417567" y="-2560332"/>
                <a:ext cx="729015" cy="989729"/>
              </a:xfrm>
              <a:custGeom>
                <a:avLst/>
                <a:gdLst>
                  <a:gd name="connsiteX0" fmla="*/ 208896 w 729015"/>
                  <a:gd name="connsiteY0" fmla="*/ 989729 h 989729"/>
                  <a:gd name="connsiteX1" fmla="*/ 32195 w 729015"/>
                  <a:gd name="connsiteY1" fmla="*/ 989729 h 989729"/>
                  <a:gd name="connsiteX2" fmla="*/ 249 w 729015"/>
                  <a:gd name="connsiteY2" fmla="*/ 956888 h 989729"/>
                  <a:gd name="connsiteX3" fmla="*/ 0 w 729015"/>
                  <a:gd name="connsiteY3" fmla="*/ 48765 h 989729"/>
                  <a:gd name="connsiteX4" fmla="*/ 34192 w 729015"/>
                  <a:gd name="connsiteY4" fmla="*/ 19158 h 989729"/>
                  <a:gd name="connsiteX5" fmla="*/ 198663 w 729015"/>
                  <a:gd name="connsiteY5" fmla="*/ 19158 h 989729"/>
                  <a:gd name="connsiteX6" fmla="*/ 230360 w 729015"/>
                  <a:gd name="connsiteY6" fmla="*/ 44535 h 989729"/>
                  <a:gd name="connsiteX7" fmla="*/ 230360 w 729015"/>
                  <a:gd name="connsiteY7" fmla="*/ 183366 h 989729"/>
                  <a:gd name="connsiteX8" fmla="*/ 233604 w 729015"/>
                  <a:gd name="connsiteY8" fmla="*/ 183366 h 989729"/>
                  <a:gd name="connsiteX9" fmla="*/ 475445 w 729015"/>
                  <a:gd name="connsiteY9" fmla="*/ 0 h 989729"/>
                  <a:gd name="connsiteX10" fmla="*/ 682594 w 729015"/>
                  <a:gd name="connsiteY10" fmla="*/ 106984 h 989729"/>
                  <a:gd name="connsiteX11" fmla="*/ 729016 w 729015"/>
                  <a:gd name="connsiteY11" fmla="*/ 389622 h 989729"/>
                  <a:gd name="connsiteX12" fmla="*/ 729016 w 729015"/>
                  <a:gd name="connsiteY12" fmla="*/ 961117 h 989729"/>
                  <a:gd name="connsiteX13" fmla="*/ 694823 w 729015"/>
                  <a:gd name="connsiteY13" fmla="*/ 989729 h 989729"/>
                  <a:gd name="connsiteX14" fmla="*/ 516874 w 729015"/>
                  <a:gd name="connsiteY14" fmla="*/ 989729 h 989729"/>
                  <a:gd name="connsiteX15" fmla="*/ 485428 w 729015"/>
                  <a:gd name="connsiteY15" fmla="*/ 961117 h 989729"/>
                  <a:gd name="connsiteX16" fmla="*/ 485428 w 729015"/>
                  <a:gd name="connsiteY16" fmla="*/ 467994 h 989729"/>
                  <a:gd name="connsiteX17" fmla="*/ 374366 w 729015"/>
                  <a:gd name="connsiteY17" fmla="*/ 223423 h 989729"/>
                  <a:gd name="connsiteX18" fmla="*/ 271789 w 729015"/>
                  <a:gd name="connsiteY18" fmla="*/ 296073 h 989729"/>
                  <a:gd name="connsiteX19" fmla="*/ 243588 w 729015"/>
                  <a:gd name="connsiteY19" fmla="*/ 467994 h 989729"/>
                  <a:gd name="connsiteX20" fmla="*/ 243588 w 729015"/>
                  <a:gd name="connsiteY20" fmla="*/ 956888 h 989729"/>
                  <a:gd name="connsiteX21" fmla="*/ 208896 w 729015"/>
                  <a:gd name="connsiteY2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9015" h="989729">
                    <a:moveTo>
                      <a:pt x="208896" y="989729"/>
                    </a:moveTo>
                    <a:lnTo>
                      <a:pt x="32195" y="989729"/>
                    </a:lnTo>
                    <a:cubicBezTo>
                      <a:pt x="14475" y="988485"/>
                      <a:pt x="249" y="974304"/>
                      <a:pt x="249" y="956888"/>
                    </a:cubicBezTo>
                    <a:lnTo>
                      <a:pt x="0" y="48765"/>
                    </a:lnTo>
                    <a:cubicBezTo>
                      <a:pt x="1497" y="32095"/>
                      <a:pt x="16223" y="19158"/>
                      <a:pt x="34192" y="19158"/>
                    </a:cubicBezTo>
                    <a:lnTo>
                      <a:pt x="198663" y="19158"/>
                    </a:lnTo>
                    <a:cubicBezTo>
                      <a:pt x="214137" y="19904"/>
                      <a:pt x="226866" y="30354"/>
                      <a:pt x="230360" y="44535"/>
                    </a:cubicBezTo>
                    <a:lnTo>
                      <a:pt x="230360" y="183366"/>
                    </a:lnTo>
                    <a:lnTo>
                      <a:pt x="233604" y="183366"/>
                    </a:lnTo>
                    <a:cubicBezTo>
                      <a:pt x="283270" y="59215"/>
                      <a:pt x="352902" y="0"/>
                      <a:pt x="475445" y="0"/>
                    </a:cubicBezTo>
                    <a:cubicBezTo>
                      <a:pt x="555060" y="0"/>
                      <a:pt x="632678" y="28612"/>
                      <a:pt x="682594" y="106984"/>
                    </a:cubicBezTo>
                    <a:cubicBezTo>
                      <a:pt x="729016" y="179634"/>
                      <a:pt x="729016" y="301795"/>
                      <a:pt x="729016" y="389622"/>
                    </a:cubicBezTo>
                    <a:lnTo>
                      <a:pt x="729016" y="961117"/>
                    </a:lnTo>
                    <a:cubicBezTo>
                      <a:pt x="727019" y="977040"/>
                      <a:pt x="712294" y="989729"/>
                      <a:pt x="694823" y="989729"/>
                    </a:cubicBezTo>
                    <a:lnTo>
                      <a:pt x="516874" y="989729"/>
                    </a:lnTo>
                    <a:cubicBezTo>
                      <a:pt x="500652" y="988485"/>
                      <a:pt x="487175" y="976543"/>
                      <a:pt x="485428" y="961117"/>
                    </a:cubicBezTo>
                    <a:lnTo>
                      <a:pt x="485428" y="467994"/>
                    </a:lnTo>
                    <a:cubicBezTo>
                      <a:pt x="485428" y="368723"/>
                      <a:pt x="496908" y="223423"/>
                      <a:pt x="374366" y="223423"/>
                    </a:cubicBezTo>
                    <a:cubicBezTo>
                      <a:pt x="331189" y="223423"/>
                      <a:pt x="291506" y="252284"/>
                      <a:pt x="271789" y="296073"/>
                    </a:cubicBezTo>
                    <a:cubicBezTo>
                      <a:pt x="246832" y="351556"/>
                      <a:pt x="243588" y="406789"/>
                      <a:pt x="243588" y="467994"/>
                    </a:cubicBezTo>
                    <a:lnTo>
                      <a:pt x="243588" y="956888"/>
                    </a:lnTo>
                    <a:cubicBezTo>
                      <a:pt x="243338" y="975050"/>
                      <a:pt x="227864" y="989729"/>
                      <a:pt x="208896" y="989729"/>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1" name="Freeform 20">
                <a:extLst>
                  <a:ext uri="{FF2B5EF4-FFF2-40B4-BE49-F238E27FC236}">
                    <a16:creationId xmlns:a16="http://schemas.microsoft.com/office/drawing/2014/main" id="{8F63247E-8C14-BBEA-3DE2-51680B6EC3FC}"/>
                  </a:ext>
                </a:extLst>
              </p:cNvPr>
              <p:cNvSpPr/>
              <p:nvPr/>
            </p:nvSpPr>
            <p:spPr>
              <a:xfrm>
                <a:off x="5739351" y="-2569040"/>
                <a:ext cx="848327" cy="1010877"/>
              </a:xfrm>
              <a:custGeom>
                <a:avLst/>
                <a:gdLst>
                  <a:gd name="connsiteX0" fmla="*/ 523109 w 848327"/>
                  <a:gd name="connsiteY0" fmla="*/ 564778 h 1010877"/>
                  <a:gd name="connsiteX1" fmla="*/ 523109 w 848327"/>
                  <a:gd name="connsiteY1" fmla="*/ 526462 h 1010877"/>
                  <a:gd name="connsiteX2" fmla="*/ 259306 w 848327"/>
                  <a:gd name="connsiteY2" fmla="*/ 704604 h 1010877"/>
                  <a:gd name="connsiteX3" fmla="*/ 367123 w 848327"/>
                  <a:gd name="connsiteY3" fmla="*/ 832736 h 1010877"/>
                  <a:gd name="connsiteX4" fmla="*/ 489915 w 848327"/>
                  <a:gd name="connsiteY4" fmla="*/ 752373 h 1010877"/>
                  <a:gd name="connsiteX5" fmla="*/ 523109 w 848327"/>
                  <a:gd name="connsiteY5" fmla="*/ 564778 h 1010877"/>
                  <a:gd name="connsiteX6" fmla="*/ 702056 w 848327"/>
                  <a:gd name="connsiteY6" fmla="*/ 995949 h 1010877"/>
                  <a:gd name="connsiteX7" fmla="*/ 660127 w 848327"/>
                  <a:gd name="connsiteY7" fmla="*/ 1000179 h 1010877"/>
                  <a:gd name="connsiteX8" fmla="*/ 558299 w 848327"/>
                  <a:gd name="connsiteY8" fmla="*/ 882248 h 1010877"/>
                  <a:gd name="connsiteX9" fmla="*/ 265795 w 848327"/>
                  <a:gd name="connsiteY9" fmla="*/ 1010877 h 1010877"/>
                  <a:gd name="connsiteX10" fmla="*/ 244 w 848327"/>
                  <a:gd name="connsiteY10" fmla="*/ 735206 h 1010877"/>
                  <a:gd name="connsiteX11" fmla="*/ 189424 w 848327"/>
                  <a:gd name="connsiteY11" fmla="*/ 446100 h 1010877"/>
                  <a:gd name="connsiteX12" fmla="*/ 523109 w 848327"/>
                  <a:gd name="connsiteY12" fmla="*/ 384646 h 1010877"/>
                  <a:gd name="connsiteX13" fmla="*/ 523109 w 848327"/>
                  <a:gd name="connsiteY13" fmla="*/ 361756 h 1010877"/>
                  <a:gd name="connsiteX14" fmla="*/ 501645 w 848327"/>
                  <a:gd name="connsiteY14" fmla="*/ 233624 h 1010877"/>
                  <a:gd name="connsiteX15" fmla="*/ 402064 w 848327"/>
                  <a:gd name="connsiteY15" fmla="*/ 187596 h 1010877"/>
                  <a:gd name="connsiteX16" fmla="*/ 259306 w 848327"/>
                  <a:gd name="connsiteY16" fmla="*/ 293834 h 1010877"/>
                  <a:gd name="connsiteX17" fmla="*/ 228608 w 848327"/>
                  <a:gd name="connsiteY17" fmla="*/ 326178 h 1010877"/>
                  <a:gd name="connsiteX18" fmla="*/ 56399 w 848327"/>
                  <a:gd name="connsiteY18" fmla="*/ 307766 h 1010877"/>
                  <a:gd name="connsiteX19" fmla="*/ 29944 w 848327"/>
                  <a:gd name="connsiteY19" fmla="*/ 270695 h 1010877"/>
                  <a:gd name="connsiteX20" fmla="*/ 426772 w 848327"/>
                  <a:gd name="connsiteY20" fmla="*/ 0 h 1010877"/>
                  <a:gd name="connsiteX21" fmla="*/ 694069 w 848327"/>
                  <a:gd name="connsiteY21" fmla="*/ 88075 h 1010877"/>
                  <a:gd name="connsiteX22" fmla="*/ 772187 w 848327"/>
                  <a:gd name="connsiteY22" fmla="*/ 392359 h 1010877"/>
                  <a:gd name="connsiteX23" fmla="*/ 772187 w 848327"/>
                  <a:gd name="connsiteY23" fmla="*/ 668030 h 1010877"/>
                  <a:gd name="connsiteX24" fmla="*/ 839074 w 848327"/>
                  <a:gd name="connsiteY24" fmla="*/ 831990 h 1010877"/>
                  <a:gd name="connsiteX25" fmla="*/ 838575 w 848327"/>
                  <a:gd name="connsiteY25" fmla="*/ 879013 h 1010877"/>
                  <a:gd name="connsiteX26" fmla="*/ 702555 w 848327"/>
                  <a:gd name="connsiteY26" fmla="*/ 996447 h 1010877"/>
                  <a:gd name="connsiteX27" fmla="*/ 702056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3109" y="564778"/>
                    </a:moveTo>
                    <a:lnTo>
                      <a:pt x="523109" y="526462"/>
                    </a:lnTo>
                    <a:cubicBezTo>
                      <a:pt x="394826" y="526462"/>
                      <a:pt x="259306" y="553831"/>
                      <a:pt x="259306" y="704604"/>
                    </a:cubicBezTo>
                    <a:cubicBezTo>
                      <a:pt x="259306" y="780985"/>
                      <a:pt x="298988" y="832736"/>
                      <a:pt x="367123" y="832736"/>
                    </a:cubicBezTo>
                    <a:cubicBezTo>
                      <a:pt x="417039" y="832736"/>
                      <a:pt x="461713" y="802134"/>
                      <a:pt x="489915" y="752373"/>
                    </a:cubicBezTo>
                    <a:cubicBezTo>
                      <a:pt x="524856" y="691168"/>
                      <a:pt x="523109" y="633695"/>
                      <a:pt x="523109" y="564778"/>
                    </a:cubicBezTo>
                    <a:moveTo>
                      <a:pt x="702056" y="995949"/>
                    </a:moveTo>
                    <a:cubicBezTo>
                      <a:pt x="690326" y="1006399"/>
                      <a:pt x="673354" y="1007145"/>
                      <a:pt x="660127" y="1000179"/>
                    </a:cubicBezTo>
                    <a:cubicBezTo>
                      <a:pt x="601227" y="951414"/>
                      <a:pt x="590744" y="928773"/>
                      <a:pt x="558299" y="882248"/>
                    </a:cubicBezTo>
                    <a:cubicBezTo>
                      <a:pt x="460964" y="981270"/>
                      <a:pt x="392081" y="1010877"/>
                      <a:pt x="265795" y="1010877"/>
                    </a:cubicBezTo>
                    <a:cubicBezTo>
                      <a:pt x="116547" y="1010877"/>
                      <a:pt x="244" y="919070"/>
                      <a:pt x="244" y="735206"/>
                    </a:cubicBezTo>
                    <a:cubicBezTo>
                      <a:pt x="244" y="591648"/>
                      <a:pt x="78362" y="493870"/>
                      <a:pt x="189424" y="446100"/>
                    </a:cubicBezTo>
                    <a:cubicBezTo>
                      <a:pt x="285761" y="403804"/>
                      <a:pt x="420283" y="396340"/>
                      <a:pt x="523109" y="384646"/>
                    </a:cubicBezTo>
                    <a:lnTo>
                      <a:pt x="523109" y="361756"/>
                    </a:lnTo>
                    <a:cubicBezTo>
                      <a:pt x="523109" y="319709"/>
                      <a:pt x="526354" y="269949"/>
                      <a:pt x="501645" y="233624"/>
                    </a:cubicBezTo>
                    <a:cubicBezTo>
                      <a:pt x="479932" y="201031"/>
                      <a:pt x="438502" y="187596"/>
                      <a:pt x="402064" y="187596"/>
                    </a:cubicBezTo>
                    <a:cubicBezTo>
                      <a:pt x="334429" y="187596"/>
                      <a:pt x="274031" y="222179"/>
                      <a:pt x="259306" y="293834"/>
                    </a:cubicBezTo>
                    <a:cubicBezTo>
                      <a:pt x="256311" y="309757"/>
                      <a:pt x="244581" y="325431"/>
                      <a:pt x="228608" y="326178"/>
                    </a:cubicBezTo>
                    <a:lnTo>
                      <a:pt x="56399" y="307766"/>
                    </a:lnTo>
                    <a:cubicBezTo>
                      <a:pt x="41924" y="304532"/>
                      <a:pt x="25951" y="292838"/>
                      <a:pt x="29944" y="270695"/>
                    </a:cubicBezTo>
                    <a:cubicBezTo>
                      <a:pt x="69627" y="62698"/>
                      <a:pt x="258058" y="0"/>
                      <a:pt x="426772" y="0"/>
                    </a:cubicBezTo>
                    <a:cubicBezTo>
                      <a:pt x="513126" y="0"/>
                      <a:pt x="625935" y="22890"/>
                      <a:pt x="694069" y="88075"/>
                    </a:cubicBezTo>
                    <a:cubicBezTo>
                      <a:pt x="780423" y="168438"/>
                      <a:pt x="772187" y="275671"/>
                      <a:pt x="772187" y="392359"/>
                    </a:cubicBezTo>
                    <a:lnTo>
                      <a:pt x="772187" y="668030"/>
                    </a:lnTo>
                    <a:cubicBezTo>
                      <a:pt x="772187" y="750881"/>
                      <a:pt x="806629" y="787205"/>
                      <a:pt x="839074" y="831990"/>
                    </a:cubicBezTo>
                    <a:cubicBezTo>
                      <a:pt x="850555" y="847913"/>
                      <a:pt x="853050" y="867071"/>
                      <a:pt x="838575" y="879013"/>
                    </a:cubicBezTo>
                    <a:cubicBezTo>
                      <a:pt x="802386" y="909118"/>
                      <a:pt x="737995" y="965098"/>
                      <a:pt x="702555" y="996447"/>
                    </a:cubicBezTo>
                    <a:lnTo>
                      <a:pt x="702056" y="995949"/>
                    </a:ln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2" name="Freeform 21">
                <a:extLst>
                  <a:ext uri="{FF2B5EF4-FFF2-40B4-BE49-F238E27FC236}">
                    <a16:creationId xmlns:a16="http://schemas.microsoft.com/office/drawing/2014/main" id="{089B8053-434B-27DA-0DE9-5D9FE8A7CE36}"/>
                  </a:ext>
                </a:extLst>
              </p:cNvPr>
              <p:cNvSpPr/>
              <p:nvPr/>
            </p:nvSpPr>
            <p:spPr>
              <a:xfrm>
                <a:off x="3413040" y="-2569040"/>
                <a:ext cx="848327" cy="1010877"/>
              </a:xfrm>
              <a:custGeom>
                <a:avLst/>
                <a:gdLst>
                  <a:gd name="connsiteX0" fmla="*/ 522865 w 848327"/>
                  <a:gd name="connsiteY0" fmla="*/ 564778 h 1010877"/>
                  <a:gd name="connsiteX1" fmla="*/ 522865 w 848327"/>
                  <a:gd name="connsiteY1" fmla="*/ 526462 h 1010877"/>
                  <a:gd name="connsiteX2" fmla="*/ 259061 w 848327"/>
                  <a:gd name="connsiteY2" fmla="*/ 704604 h 1010877"/>
                  <a:gd name="connsiteX3" fmla="*/ 366879 w 848327"/>
                  <a:gd name="connsiteY3" fmla="*/ 832736 h 1010877"/>
                  <a:gd name="connsiteX4" fmla="*/ 489671 w 848327"/>
                  <a:gd name="connsiteY4" fmla="*/ 752373 h 1010877"/>
                  <a:gd name="connsiteX5" fmla="*/ 522865 w 848327"/>
                  <a:gd name="connsiteY5" fmla="*/ 564778 h 1010877"/>
                  <a:gd name="connsiteX6" fmla="*/ 701812 w 848327"/>
                  <a:gd name="connsiteY6" fmla="*/ 995949 h 1010877"/>
                  <a:gd name="connsiteX7" fmla="*/ 659883 w 848327"/>
                  <a:gd name="connsiteY7" fmla="*/ 1000179 h 1010877"/>
                  <a:gd name="connsiteX8" fmla="*/ 558055 w 848327"/>
                  <a:gd name="connsiteY8" fmla="*/ 882248 h 1010877"/>
                  <a:gd name="connsiteX9" fmla="*/ 265550 w 848327"/>
                  <a:gd name="connsiteY9" fmla="*/ 1010877 h 1010877"/>
                  <a:gd name="connsiteX10" fmla="*/ 0 w 848327"/>
                  <a:gd name="connsiteY10" fmla="*/ 735206 h 1010877"/>
                  <a:gd name="connsiteX11" fmla="*/ 189180 w 848327"/>
                  <a:gd name="connsiteY11" fmla="*/ 446100 h 1010877"/>
                  <a:gd name="connsiteX12" fmla="*/ 522865 w 848327"/>
                  <a:gd name="connsiteY12" fmla="*/ 384646 h 1010877"/>
                  <a:gd name="connsiteX13" fmla="*/ 522865 w 848327"/>
                  <a:gd name="connsiteY13" fmla="*/ 361756 h 1010877"/>
                  <a:gd name="connsiteX14" fmla="*/ 501401 w 848327"/>
                  <a:gd name="connsiteY14" fmla="*/ 233624 h 1010877"/>
                  <a:gd name="connsiteX15" fmla="*/ 401820 w 848327"/>
                  <a:gd name="connsiteY15" fmla="*/ 187596 h 1010877"/>
                  <a:gd name="connsiteX16" fmla="*/ 259061 w 848327"/>
                  <a:gd name="connsiteY16" fmla="*/ 293834 h 1010877"/>
                  <a:gd name="connsiteX17" fmla="*/ 228363 w 848327"/>
                  <a:gd name="connsiteY17" fmla="*/ 326178 h 1010877"/>
                  <a:gd name="connsiteX18" fmla="*/ 56155 w 848327"/>
                  <a:gd name="connsiteY18" fmla="*/ 307766 h 1010877"/>
                  <a:gd name="connsiteX19" fmla="*/ 29700 w 848327"/>
                  <a:gd name="connsiteY19" fmla="*/ 270695 h 1010877"/>
                  <a:gd name="connsiteX20" fmla="*/ 426528 w 848327"/>
                  <a:gd name="connsiteY20" fmla="*/ 0 h 1010877"/>
                  <a:gd name="connsiteX21" fmla="*/ 693825 w 848327"/>
                  <a:gd name="connsiteY21" fmla="*/ 88075 h 1010877"/>
                  <a:gd name="connsiteX22" fmla="*/ 771943 w 848327"/>
                  <a:gd name="connsiteY22" fmla="*/ 392359 h 1010877"/>
                  <a:gd name="connsiteX23" fmla="*/ 771943 w 848327"/>
                  <a:gd name="connsiteY23" fmla="*/ 668030 h 1010877"/>
                  <a:gd name="connsiteX24" fmla="*/ 838830 w 848327"/>
                  <a:gd name="connsiteY24" fmla="*/ 831990 h 1010877"/>
                  <a:gd name="connsiteX25" fmla="*/ 838330 w 848327"/>
                  <a:gd name="connsiteY25" fmla="*/ 879013 h 1010877"/>
                  <a:gd name="connsiteX26" fmla="*/ 702311 w 848327"/>
                  <a:gd name="connsiteY26" fmla="*/ 996447 h 1010877"/>
                  <a:gd name="connsiteX27" fmla="*/ 701812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2865" y="564778"/>
                    </a:moveTo>
                    <a:lnTo>
                      <a:pt x="522865" y="526462"/>
                    </a:lnTo>
                    <a:cubicBezTo>
                      <a:pt x="394582" y="526462"/>
                      <a:pt x="259061" y="553831"/>
                      <a:pt x="259061" y="704604"/>
                    </a:cubicBezTo>
                    <a:cubicBezTo>
                      <a:pt x="259061" y="780985"/>
                      <a:pt x="298744" y="832736"/>
                      <a:pt x="366879" y="832736"/>
                    </a:cubicBezTo>
                    <a:cubicBezTo>
                      <a:pt x="416794" y="832736"/>
                      <a:pt x="461469" y="802134"/>
                      <a:pt x="489671" y="752373"/>
                    </a:cubicBezTo>
                    <a:cubicBezTo>
                      <a:pt x="524612" y="691168"/>
                      <a:pt x="522865" y="633695"/>
                      <a:pt x="522865" y="564778"/>
                    </a:cubicBezTo>
                    <a:moveTo>
                      <a:pt x="701812" y="995949"/>
                    </a:moveTo>
                    <a:cubicBezTo>
                      <a:pt x="690081" y="1006399"/>
                      <a:pt x="673110" y="1007145"/>
                      <a:pt x="659883" y="1000179"/>
                    </a:cubicBezTo>
                    <a:cubicBezTo>
                      <a:pt x="600982" y="951414"/>
                      <a:pt x="590500" y="928773"/>
                      <a:pt x="558055" y="882248"/>
                    </a:cubicBezTo>
                    <a:cubicBezTo>
                      <a:pt x="460720" y="981270"/>
                      <a:pt x="391837" y="1010877"/>
                      <a:pt x="265550" y="1010877"/>
                    </a:cubicBezTo>
                    <a:cubicBezTo>
                      <a:pt x="116303" y="1010877"/>
                      <a:pt x="0" y="919070"/>
                      <a:pt x="0" y="735206"/>
                    </a:cubicBezTo>
                    <a:cubicBezTo>
                      <a:pt x="0" y="591648"/>
                      <a:pt x="78118" y="493870"/>
                      <a:pt x="189180" y="446100"/>
                    </a:cubicBezTo>
                    <a:cubicBezTo>
                      <a:pt x="285516" y="403804"/>
                      <a:pt x="420039" y="396340"/>
                      <a:pt x="522865" y="384646"/>
                    </a:cubicBezTo>
                    <a:lnTo>
                      <a:pt x="522865" y="361756"/>
                    </a:lnTo>
                    <a:cubicBezTo>
                      <a:pt x="522865" y="319709"/>
                      <a:pt x="526109" y="269949"/>
                      <a:pt x="501401" y="233624"/>
                    </a:cubicBezTo>
                    <a:cubicBezTo>
                      <a:pt x="479688" y="201031"/>
                      <a:pt x="438258" y="187596"/>
                      <a:pt x="401820" y="187596"/>
                    </a:cubicBezTo>
                    <a:cubicBezTo>
                      <a:pt x="334184" y="187596"/>
                      <a:pt x="273786" y="222179"/>
                      <a:pt x="259061" y="293834"/>
                    </a:cubicBezTo>
                    <a:cubicBezTo>
                      <a:pt x="256066" y="309757"/>
                      <a:pt x="244336" y="325431"/>
                      <a:pt x="228363" y="326178"/>
                    </a:cubicBezTo>
                    <a:lnTo>
                      <a:pt x="56155" y="307766"/>
                    </a:lnTo>
                    <a:cubicBezTo>
                      <a:pt x="41679" y="304532"/>
                      <a:pt x="25706" y="292838"/>
                      <a:pt x="29700" y="270695"/>
                    </a:cubicBezTo>
                    <a:cubicBezTo>
                      <a:pt x="69382" y="62698"/>
                      <a:pt x="257813" y="0"/>
                      <a:pt x="426528" y="0"/>
                    </a:cubicBezTo>
                    <a:cubicBezTo>
                      <a:pt x="512881" y="0"/>
                      <a:pt x="625690" y="22890"/>
                      <a:pt x="693825" y="88075"/>
                    </a:cubicBezTo>
                    <a:cubicBezTo>
                      <a:pt x="780179" y="168438"/>
                      <a:pt x="771943" y="275671"/>
                      <a:pt x="771943" y="392359"/>
                    </a:cubicBezTo>
                    <a:lnTo>
                      <a:pt x="771943" y="668030"/>
                    </a:lnTo>
                    <a:cubicBezTo>
                      <a:pt x="771943" y="750881"/>
                      <a:pt x="806385" y="787205"/>
                      <a:pt x="838830" y="831990"/>
                    </a:cubicBezTo>
                    <a:cubicBezTo>
                      <a:pt x="850310" y="847913"/>
                      <a:pt x="852806" y="867071"/>
                      <a:pt x="838330" y="879013"/>
                    </a:cubicBezTo>
                    <a:cubicBezTo>
                      <a:pt x="802142" y="909118"/>
                      <a:pt x="737751" y="965098"/>
                      <a:pt x="702311" y="996447"/>
                    </a:cubicBezTo>
                    <a:lnTo>
                      <a:pt x="701812" y="995949"/>
                    </a:ln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grpSp>
        <p:sp>
          <p:nvSpPr>
            <p:cNvPr id="14" name="Oval 13">
              <a:extLst>
                <a:ext uri="{FF2B5EF4-FFF2-40B4-BE49-F238E27FC236}">
                  <a16:creationId xmlns:a16="http://schemas.microsoft.com/office/drawing/2014/main" id="{C89F8CFC-34C7-3CC2-4ADA-DF3423934AC0}"/>
                </a:ext>
              </a:extLst>
            </p:cNvPr>
            <p:cNvSpPr/>
            <p:nvPr/>
          </p:nvSpPr>
          <p:spPr>
            <a:xfrm>
              <a:off x="2625750" y="2714019"/>
              <a:ext cx="123412" cy="123412"/>
            </a:xfrm>
            <a:prstGeom prst="ellipse">
              <a:avLst/>
            </a:prstGeom>
            <a:solidFill>
              <a:srgbClr val="6C6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4687" rtl="0" eaLnBrk="1" fontAlgn="auto" latinLnBrk="0" hangingPunct="1">
                <a:lnSpc>
                  <a:spcPct val="100000"/>
                </a:lnSpc>
                <a:spcBef>
                  <a:spcPts val="0"/>
                </a:spcBef>
                <a:spcAft>
                  <a:spcPts val="0"/>
                </a:spcAft>
                <a:buClrTx/>
                <a:buSzTx/>
                <a:buFontTx/>
                <a:buNone/>
                <a:tabLst/>
                <a:defRPr/>
              </a:pPr>
              <a:endParaRPr kumimoji="0" lang="en-US" sz="2498" b="0" i="0" u="none" strike="noStrike" kern="1200" cap="none" spc="0" normalizeH="0" baseline="0" noProof="0" dirty="0" err="1">
                <a:ln>
                  <a:noFill/>
                </a:ln>
                <a:solidFill>
                  <a:srgbClr val="FFFFFF"/>
                </a:solidFill>
                <a:effectLst/>
                <a:uLnTx/>
                <a:uFillTx/>
                <a:latin typeface="Amazon Ember" panose="020F0502020204030204"/>
                <a:ea typeface="+mn-ea"/>
                <a:cs typeface="+mn-cs"/>
              </a:endParaRPr>
            </a:p>
          </p:txBody>
        </p:sp>
      </p:grpSp>
      <p:grpSp>
        <p:nvGrpSpPr>
          <p:cNvPr id="23" name="Group 22">
            <a:extLst>
              <a:ext uri="{FF2B5EF4-FFF2-40B4-BE49-F238E27FC236}">
                <a16:creationId xmlns:a16="http://schemas.microsoft.com/office/drawing/2014/main" id="{AA8A3AA7-8588-5061-AFFD-3EDCB18A25F9}"/>
              </a:ext>
            </a:extLst>
          </p:cNvPr>
          <p:cNvGrpSpPr/>
          <p:nvPr/>
        </p:nvGrpSpPr>
        <p:grpSpPr>
          <a:xfrm>
            <a:off x="3737757" y="1913506"/>
            <a:ext cx="1410776" cy="3414887"/>
            <a:chOff x="3902775" y="2375420"/>
            <a:chExt cx="1410776" cy="3414887"/>
          </a:xfrm>
        </p:grpSpPr>
        <p:sp>
          <p:nvSpPr>
            <p:cNvPr id="24" name="TextBox 23">
              <a:extLst>
                <a:ext uri="{FF2B5EF4-FFF2-40B4-BE49-F238E27FC236}">
                  <a16:creationId xmlns:a16="http://schemas.microsoft.com/office/drawing/2014/main" id="{F922F427-674A-0C6C-2ADD-77BEADAE770B}"/>
                </a:ext>
              </a:extLst>
            </p:cNvPr>
            <p:cNvSpPr txBox="1"/>
            <p:nvPr/>
          </p:nvSpPr>
          <p:spPr>
            <a:xfrm>
              <a:off x="3902775" y="3927618"/>
              <a:ext cx="1410776" cy="1862689"/>
            </a:xfrm>
            <a:prstGeom prst="rect">
              <a:avLst/>
            </a:prstGeom>
            <a:noFill/>
          </p:spPr>
          <p:txBody>
            <a:bodyPr wrap="square" lIns="0" rIns="0" rtlCol="0">
              <a:spAutoFit/>
            </a:bodyPr>
            <a:lstStyle/>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Opus</a:t>
              </a:r>
            </a:p>
            <a:p>
              <a:pPr marL="0" marR="0" lvl="0" indent="0" algn="ctr" defTabSz="541860" rtl="0" eaLnBrk="1" fontAlgn="auto" latinLnBrk="0" hangingPunct="1">
                <a:lnSpc>
                  <a:spcPct val="150000"/>
                </a:lnSpc>
                <a:spcBef>
                  <a:spcPts val="0"/>
                </a:spcBef>
                <a:spcAft>
                  <a:spcPts val="0"/>
                </a:spcAft>
                <a:buClrTx/>
                <a:buSzTx/>
                <a:buFontTx/>
                <a:buNone/>
                <a:tabLst/>
                <a:defRPr/>
              </a:pPr>
              <a:r>
                <a:rPr lang="en-US" sz="1300" b="1" dirty="0">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Claude 3 Sonnet</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Hai</a:t>
              </a:r>
              <a:r>
                <a:rPr lang="en-US" sz="1300" b="1" dirty="0" err="1">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ku</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2.1</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Instant</a:t>
              </a:r>
            </a:p>
          </p:txBody>
        </p:sp>
        <p:pic>
          <p:nvPicPr>
            <p:cNvPr id="25" name="Picture 24">
              <a:extLst>
                <a:ext uri="{FF2B5EF4-FFF2-40B4-BE49-F238E27FC236}">
                  <a16:creationId xmlns:a16="http://schemas.microsoft.com/office/drawing/2014/main" id="{A5486A48-9913-ADC3-CFB7-29E8ED3ADA6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0555" y="2375420"/>
              <a:ext cx="1189658" cy="135251"/>
            </a:xfrm>
            <a:prstGeom prst="rect">
              <a:avLst/>
            </a:prstGeom>
          </p:spPr>
        </p:pic>
        <p:sp>
          <p:nvSpPr>
            <p:cNvPr id="26" name="Oval 25">
              <a:extLst>
                <a:ext uri="{FF2B5EF4-FFF2-40B4-BE49-F238E27FC236}">
                  <a16:creationId xmlns:a16="http://schemas.microsoft.com/office/drawing/2014/main" id="{C55D06F1-4D5C-5202-02E5-16C669311F0A}"/>
                </a:ext>
              </a:extLst>
            </p:cNvPr>
            <p:cNvSpPr/>
            <p:nvPr/>
          </p:nvSpPr>
          <p:spPr>
            <a:xfrm>
              <a:off x="4533678" y="2714019"/>
              <a:ext cx="123412" cy="123412"/>
            </a:xfrm>
            <a:prstGeom prst="ellipse">
              <a:avLst/>
            </a:prstGeom>
            <a:solidFill>
              <a:srgbClr val="2A9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4687" rtl="0" eaLnBrk="1" fontAlgn="auto" latinLnBrk="0" hangingPunct="1">
                <a:lnSpc>
                  <a:spcPct val="100000"/>
                </a:lnSpc>
                <a:spcBef>
                  <a:spcPts val="0"/>
                </a:spcBef>
                <a:spcAft>
                  <a:spcPts val="0"/>
                </a:spcAft>
                <a:buClrTx/>
                <a:buSzTx/>
                <a:buFontTx/>
                <a:buNone/>
                <a:tabLst/>
                <a:defRPr/>
              </a:pPr>
              <a:endParaRPr kumimoji="0" lang="en-US" sz="2498" b="0" i="0" u="none" strike="noStrike" kern="1200" cap="none" spc="0" normalizeH="0" baseline="0" noProof="0" dirty="0" err="1">
                <a:ln>
                  <a:noFill/>
                </a:ln>
                <a:solidFill>
                  <a:srgbClr val="FFFFFF"/>
                </a:solidFill>
                <a:effectLst/>
                <a:uLnTx/>
                <a:uFillTx/>
                <a:latin typeface="Amazon Ember" panose="020F0502020204030204"/>
                <a:ea typeface="+mn-ea"/>
                <a:cs typeface="+mn-cs"/>
              </a:endParaRPr>
            </a:p>
          </p:txBody>
        </p:sp>
      </p:grpSp>
      <p:grpSp>
        <p:nvGrpSpPr>
          <p:cNvPr id="27" name="Group 26">
            <a:extLst>
              <a:ext uri="{FF2B5EF4-FFF2-40B4-BE49-F238E27FC236}">
                <a16:creationId xmlns:a16="http://schemas.microsoft.com/office/drawing/2014/main" id="{4C4F8DAF-9D77-4D8B-32F1-2287C3527E0B}"/>
              </a:ext>
            </a:extLst>
          </p:cNvPr>
          <p:cNvGrpSpPr/>
          <p:nvPr/>
        </p:nvGrpSpPr>
        <p:grpSpPr>
          <a:xfrm>
            <a:off x="7182007" y="1885713"/>
            <a:ext cx="1460023" cy="2830815"/>
            <a:chOff x="7681227" y="2347627"/>
            <a:chExt cx="1460023" cy="2830815"/>
          </a:xfrm>
        </p:grpSpPr>
        <p:sp>
          <p:nvSpPr>
            <p:cNvPr id="28" name="TextBox 27">
              <a:extLst>
                <a:ext uri="{FF2B5EF4-FFF2-40B4-BE49-F238E27FC236}">
                  <a16:creationId xmlns:a16="http://schemas.microsoft.com/office/drawing/2014/main" id="{59FE710B-3278-E560-403C-099ACA8A82CA}"/>
                </a:ext>
              </a:extLst>
            </p:cNvPr>
            <p:cNvSpPr txBox="1"/>
            <p:nvPr/>
          </p:nvSpPr>
          <p:spPr>
            <a:xfrm>
              <a:off x="7681227" y="3915917"/>
              <a:ext cx="1460023" cy="1262525"/>
            </a:xfrm>
            <a:prstGeom prst="rect">
              <a:avLst/>
            </a:prstGeom>
            <a:noFill/>
          </p:spPr>
          <p:txBody>
            <a:bodyPr wrap="square" lIns="0" rIns="0" rtlCol="0">
              <a:spAutoFit/>
            </a:bodyPr>
            <a:lstStyle/>
            <a:p>
              <a:pPr marL="0" marR="0" lvl="0" indent="0" algn="ctr" defTabSz="541860" rtl="0" eaLnBrk="1" fontAlgn="auto" latinLnBrk="0" hangingPunct="1">
                <a:lnSpc>
                  <a:spcPct val="150000"/>
                </a:lnSpc>
                <a:spcBef>
                  <a:spcPts val="0"/>
                </a:spcBef>
                <a:spcAft>
                  <a:spcPts val="0"/>
                </a:spcAft>
                <a:buClrTx/>
                <a:buSzTx/>
                <a:buFontTx/>
                <a:buNone/>
                <a:tabLst/>
                <a:defRPr/>
              </a:pPr>
              <a:r>
                <a:rPr lang="en-US" sz="1300" b="1" dirty="0">
                  <a:solidFill>
                    <a:srgbClr val="3ECC70"/>
                  </a:solidFill>
                  <a:latin typeface="Amazon Ember Display" panose="020F0603020204020204" pitchFamily="34" charset="0"/>
                  <a:ea typeface="Amazon Ember Display" panose="020F0603020204020204" pitchFamily="34" charset="0"/>
                  <a:cs typeface="Amazon Ember Display" panose="020F0603020204020204" pitchFamily="34" charset="0"/>
                </a:rPr>
                <a:t>Llama 3 8B</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3 70B</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13B</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70B</a:t>
              </a:r>
            </a:p>
          </p:txBody>
        </p:sp>
        <p:sp>
          <p:nvSpPr>
            <p:cNvPr id="29" name="Oval 28">
              <a:extLst>
                <a:ext uri="{FF2B5EF4-FFF2-40B4-BE49-F238E27FC236}">
                  <a16:creationId xmlns:a16="http://schemas.microsoft.com/office/drawing/2014/main" id="{6EE6BA90-0F36-4D07-CE9D-1FB2FF73741A}"/>
                </a:ext>
              </a:extLst>
            </p:cNvPr>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4687" rtl="0" eaLnBrk="1" fontAlgn="auto" latinLnBrk="0" hangingPunct="1">
                <a:lnSpc>
                  <a:spcPct val="100000"/>
                </a:lnSpc>
                <a:spcBef>
                  <a:spcPts val="0"/>
                </a:spcBef>
                <a:spcAft>
                  <a:spcPts val="0"/>
                </a:spcAft>
                <a:buClrTx/>
                <a:buSzTx/>
                <a:buFontTx/>
                <a:buNone/>
                <a:tabLst/>
                <a:defRPr/>
              </a:pPr>
              <a:endParaRPr kumimoji="0" lang="en-US" sz="2498" b="0" i="0" u="none" strike="noStrike" kern="1200" cap="none" spc="0" normalizeH="0" baseline="0" noProof="0" dirty="0" err="1">
                <a:ln>
                  <a:noFill/>
                </a:ln>
                <a:solidFill>
                  <a:srgbClr val="FFFFFF"/>
                </a:solidFill>
                <a:effectLst/>
                <a:uLnTx/>
                <a:uFillTx/>
                <a:latin typeface="Amazon Ember" panose="020F0502020204030204"/>
                <a:ea typeface="+mn-ea"/>
                <a:cs typeface="+mn-cs"/>
              </a:endParaRPr>
            </a:p>
          </p:txBody>
        </p:sp>
        <p:grpSp>
          <p:nvGrpSpPr>
            <p:cNvPr id="30" name="Group 29">
              <a:extLst>
                <a:ext uri="{FF2B5EF4-FFF2-40B4-BE49-F238E27FC236}">
                  <a16:creationId xmlns:a16="http://schemas.microsoft.com/office/drawing/2014/main" id="{0769C378-9E18-FEA9-E2A8-6A1999DCDF7C}"/>
                </a:ext>
              </a:extLst>
            </p:cNvPr>
            <p:cNvGrpSpPr/>
            <p:nvPr/>
          </p:nvGrpSpPr>
          <p:grpSpPr>
            <a:xfrm>
              <a:off x="7936812" y="2347627"/>
              <a:ext cx="948853" cy="190838"/>
              <a:chOff x="5772150" y="2520950"/>
              <a:chExt cx="7772399" cy="1563225"/>
            </a:xfrm>
            <a:solidFill>
              <a:schemeClr val="tx1"/>
            </a:solidFill>
          </p:grpSpPr>
          <p:sp>
            <p:nvSpPr>
              <p:cNvPr id="31" name="Freeform 30">
                <a:extLst>
                  <a:ext uri="{FF2B5EF4-FFF2-40B4-BE49-F238E27FC236}">
                    <a16:creationId xmlns:a16="http://schemas.microsoft.com/office/drawing/2014/main" id="{C79C201E-E630-A6B5-EE7E-CF43E5494888}"/>
                  </a:ext>
                </a:extLst>
              </p:cNvPr>
              <p:cNvSpPr/>
              <p:nvPr/>
            </p:nvSpPr>
            <p:spPr>
              <a:xfrm>
                <a:off x="5772150" y="2520950"/>
                <a:ext cx="2357627" cy="1563225"/>
              </a:xfrm>
              <a:custGeom>
                <a:avLst/>
                <a:gdLst>
                  <a:gd name="connsiteX0" fmla="*/ 254653 w 2357627"/>
                  <a:gd name="connsiteY0" fmla="*/ 1030910 h 1563225"/>
                  <a:gd name="connsiteX1" fmla="*/ 300238 w 2357627"/>
                  <a:gd name="connsiteY1" fmla="*/ 1231510 h 1563225"/>
                  <a:gd name="connsiteX2" fmla="*/ 436091 w 2357627"/>
                  <a:gd name="connsiteY2" fmla="*/ 1309344 h 1563225"/>
                  <a:gd name="connsiteX3" fmla="*/ 680331 w 2357627"/>
                  <a:gd name="connsiteY3" fmla="*/ 1131251 h 1563225"/>
                  <a:gd name="connsiteX4" fmla="*/ 959006 w 2357627"/>
                  <a:gd name="connsiteY4" fmla="*/ 705825 h 1563225"/>
                  <a:gd name="connsiteX5" fmla="*/ 1084939 w 2357627"/>
                  <a:gd name="connsiteY5" fmla="*/ 512672 h 1563225"/>
                  <a:gd name="connsiteX6" fmla="*/ 1389767 w 2357627"/>
                  <a:gd name="connsiteY6" fmla="*/ 128332 h 1563225"/>
                  <a:gd name="connsiteX7" fmla="*/ 1689677 w 2357627"/>
                  <a:gd name="connsiteY7" fmla="*/ 0 h 1563225"/>
                  <a:gd name="connsiteX8" fmla="*/ 2152906 w 2357627"/>
                  <a:gd name="connsiteY8" fmla="*/ 287355 h 1563225"/>
                  <a:gd name="connsiteX9" fmla="*/ 2357628 w 2357627"/>
                  <a:gd name="connsiteY9" fmla="*/ 1017979 h 1563225"/>
                  <a:gd name="connsiteX10" fmla="*/ 2273017 w 2357627"/>
                  <a:gd name="connsiteY10" fmla="*/ 1385214 h 1563225"/>
                  <a:gd name="connsiteX11" fmla="*/ 1952365 w 2357627"/>
                  <a:gd name="connsiteY11" fmla="*/ 1563225 h 1563225"/>
                  <a:gd name="connsiteX12" fmla="*/ 1952365 w 2357627"/>
                  <a:gd name="connsiteY12" fmla="*/ 1309344 h 1563225"/>
                  <a:gd name="connsiteX13" fmla="*/ 2132983 w 2357627"/>
                  <a:gd name="connsiteY13" fmla="*/ 1025017 h 1563225"/>
                  <a:gd name="connsiteX14" fmla="*/ 1971222 w 2357627"/>
                  <a:gd name="connsiteY14" fmla="*/ 397354 h 1563225"/>
                  <a:gd name="connsiteX15" fmla="*/ 1677379 w 2357627"/>
                  <a:gd name="connsiteY15" fmla="*/ 201419 h 1563225"/>
                  <a:gd name="connsiteX16" fmla="*/ 1347544 w 2357627"/>
                  <a:gd name="connsiteY16" fmla="*/ 456527 h 1563225"/>
                  <a:gd name="connsiteX17" fmla="*/ 1161433 w 2357627"/>
                  <a:gd name="connsiteY17" fmla="*/ 768599 h 1563225"/>
                  <a:gd name="connsiteX18" fmla="*/ 1087152 w 2357627"/>
                  <a:gd name="connsiteY18" fmla="*/ 899959 h 1563225"/>
                  <a:gd name="connsiteX19" fmla="*/ 825531 w 2357627"/>
                  <a:gd name="connsiteY19" fmla="*/ 1323503 h 1563225"/>
                  <a:gd name="connsiteX20" fmla="*/ 436091 w 2357627"/>
                  <a:gd name="connsiteY20" fmla="*/ 1563225 h 1563225"/>
                  <a:gd name="connsiteX21" fmla="*/ 83135 w 2357627"/>
                  <a:gd name="connsiteY21" fmla="*/ 1374247 h 1563225"/>
                  <a:gd name="connsiteX22" fmla="*/ 0 w 2357627"/>
                  <a:gd name="connsiteY22" fmla="*/ 1021825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57627" h="1563225">
                    <a:moveTo>
                      <a:pt x="254653" y="1030910"/>
                    </a:moveTo>
                    <a:cubicBezTo>
                      <a:pt x="254653" y="1120775"/>
                      <a:pt x="274412" y="1189770"/>
                      <a:pt x="300238" y="1231510"/>
                    </a:cubicBezTo>
                    <a:cubicBezTo>
                      <a:pt x="334098" y="1286182"/>
                      <a:pt x="384603" y="1309344"/>
                      <a:pt x="436091" y="1309344"/>
                    </a:cubicBezTo>
                    <a:cubicBezTo>
                      <a:pt x="502500" y="1309344"/>
                      <a:pt x="563253" y="1292894"/>
                      <a:pt x="680331" y="1131251"/>
                    </a:cubicBezTo>
                    <a:cubicBezTo>
                      <a:pt x="774124" y="1001692"/>
                      <a:pt x="884643" y="819834"/>
                      <a:pt x="959006" y="705825"/>
                    </a:cubicBezTo>
                    <a:lnTo>
                      <a:pt x="1084939" y="512672"/>
                    </a:lnTo>
                    <a:cubicBezTo>
                      <a:pt x="1172419" y="378530"/>
                      <a:pt x="1273673" y="229409"/>
                      <a:pt x="1389767" y="128332"/>
                    </a:cubicBezTo>
                    <a:cubicBezTo>
                      <a:pt x="1484545" y="45833"/>
                      <a:pt x="1586783" y="0"/>
                      <a:pt x="1689677" y="0"/>
                    </a:cubicBezTo>
                    <a:cubicBezTo>
                      <a:pt x="1862425" y="0"/>
                      <a:pt x="2026973" y="99932"/>
                      <a:pt x="2152906" y="287355"/>
                    </a:cubicBezTo>
                    <a:cubicBezTo>
                      <a:pt x="2290726" y="492620"/>
                      <a:pt x="2357628" y="751166"/>
                      <a:pt x="2357628" y="1017979"/>
                    </a:cubicBezTo>
                    <a:cubicBezTo>
                      <a:pt x="2357628" y="1176593"/>
                      <a:pt x="2326309" y="1293139"/>
                      <a:pt x="2273017" y="1385214"/>
                    </a:cubicBezTo>
                    <a:cubicBezTo>
                      <a:pt x="2221529" y="1474260"/>
                      <a:pt x="2121177" y="1563225"/>
                      <a:pt x="1952365" y="1563225"/>
                    </a:cubicBezTo>
                    <a:lnTo>
                      <a:pt x="1952365" y="1309344"/>
                    </a:lnTo>
                    <a:cubicBezTo>
                      <a:pt x="2096908" y="1309344"/>
                      <a:pt x="2132983" y="1176757"/>
                      <a:pt x="2132983" y="1025017"/>
                    </a:cubicBezTo>
                    <a:cubicBezTo>
                      <a:pt x="2132983" y="808785"/>
                      <a:pt x="2082479" y="568818"/>
                      <a:pt x="1971222" y="397354"/>
                    </a:cubicBezTo>
                    <a:cubicBezTo>
                      <a:pt x="1892268" y="275733"/>
                      <a:pt x="1789948" y="201419"/>
                      <a:pt x="1677379" y="201419"/>
                    </a:cubicBezTo>
                    <a:cubicBezTo>
                      <a:pt x="1555628" y="201419"/>
                      <a:pt x="1457653" y="293084"/>
                      <a:pt x="1347544" y="456527"/>
                    </a:cubicBezTo>
                    <a:cubicBezTo>
                      <a:pt x="1289005" y="543364"/>
                      <a:pt x="1228908" y="649189"/>
                      <a:pt x="1161433" y="768599"/>
                    </a:cubicBezTo>
                    <a:lnTo>
                      <a:pt x="1087152" y="899959"/>
                    </a:lnTo>
                    <a:cubicBezTo>
                      <a:pt x="937935" y="1164071"/>
                      <a:pt x="900139" y="1224226"/>
                      <a:pt x="825531" y="1323503"/>
                    </a:cubicBezTo>
                    <a:cubicBezTo>
                      <a:pt x="694761" y="1497340"/>
                      <a:pt x="583094" y="1563225"/>
                      <a:pt x="436091" y="1563225"/>
                    </a:cubicBezTo>
                    <a:cubicBezTo>
                      <a:pt x="261704" y="1563225"/>
                      <a:pt x="151431" y="1487846"/>
                      <a:pt x="83135" y="1374247"/>
                    </a:cubicBezTo>
                    <a:cubicBezTo>
                      <a:pt x="27384" y="1281681"/>
                      <a:pt x="0" y="1160224"/>
                      <a:pt x="0" y="1021825"/>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2" name="Freeform 31">
                <a:extLst>
                  <a:ext uri="{FF2B5EF4-FFF2-40B4-BE49-F238E27FC236}">
                    <a16:creationId xmlns:a16="http://schemas.microsoft.com/office/drawing/2014/main" id="{60F230B8-CFE6-5070-63F4-56174A661D0B}"/>
                  </a:ext>
                </a:extLst>
              </p:cNvPr>
              <p:cNvSpPr/>
              <p:nvPr/>
            </p:nvSpPr>
            <p:spPr>
              <a:xfrm>
                <a:off x="5972936" y="2520950"/>
                <a:ext cx="2156840" cy="1563225"/>
              </a:xfrm>
              <a:custGeom>
                <a:avLst/>
                <a:gdLst>
                  <a:gd name="connsiteX0" fmla="*/ 0 w 2156840"/>
                  <a:gd name="connsiteY0" fmla="*/ 305279 h 1563225"/>
                  <a:gd name="connsiteX1" fmla="*/ 478478 w 2156840"/>
                  <a:gd name="connsiteY1" fmla="*/ 0 h 1563225"/>
                  <a:gd name="connsiteX2" fmla="*/ 817824 w 2156840"/>
                  <a:gd name="connsiteY2" fmla="*/ 127759 h 1563225"/>
                  <a:gd name="connsiteX3" fmla="*/ 1249323 w 2156840"/>
                  <a:gd name="connsiteY3" fmla="*/ 682745 h 1563225"/>
                  <a:gd name="connsiteX4" fmla="*/ 1309912 w 2156840"/>
                  <a:gd name="connsiteY4" fmla="*/ 783577 h 1563225"/>
                  <a:gd name="connsiteX5" fmla="*/ 1588095 w 2156840"/>
                  <a:gd name="connsiteY5" fmla="*/ 1210968 h 1563225"/>
                  <a:gd name="connsiteX6" fmla="*/ 1751578 w 2156840"/>
                  <a:gd name="connsiteY6" fmla="*/ 1309344 h 1563225"/>
                  <a:gd name="connsiteX7" fmla="*/ 1932196 w 2156840"/>
                  <a:gd name="connsiteY7" fmla="*/ 1025017 h 1563225"/>
                  <a:gd name="connsiteX8" fmla="*/ 2156841 w 2156840"/>
                  <a:gd name="connsiteY8" fmla="*/ 1017979 h 1563225"/>
                  <a:gd name="connsiteX9" fmla="*/ 2072230 w 2156840"/>
                  <a:gd name="connsiteY9" fmla="*/ 1385214 h 1563225"/>
                  <a:gd name="connsiteX10" fmla="*/ 1751578 w 2156840"/>
                  <a:gd name="connsiteY10" fmla="*/ 1563225 h 1563225"/>
                  <a:gd name="connsiteX11" fmla="*/ 1450848 w 2156840"/>
                  <a:gd name="connsiteY11" fmla="*/ 1443651 h 1563225"/>
                  <a:gd name="connsiteX12" fmla="*/ 1208329 w 2156840"/>
                  <a:gd name="connsiteY12" fmla="*/ 1118647 h 1563225"/>
                  <a:gd name="connsiteX13" fmla="*/ 996884 w 2156840"/>
                  <a:gd name="connsiteY13" fmla="*/ 766062 h 1563225"/>
                  <a:gd name="connsiteX14" fmla="*/ 737148 w 2156840"/>
                  <a:gd name="connsiteY14" fmla="*/ 397436 h 1563225"/>
                  <a:gd name="connsiteX15" fmla="*/ 474379 w 2156840"/>
                  <a:gd name="connsiteY15" fmla="*/ 255600 h 1563225"/>
                  <a:gd name="connsiteX16" fmla="*/ 216857 w 2156840"/>
                  <a:gd name="connsiteY16" fmla="*/ 433856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6840" h="1563225">
                    <a:moveTo>
                      <a:pt x="0" y="305279"/>
                    </a:moveTo>
                    <a:cubicBezTo>
                      <a:pt x="116750" y="125631"/>
                      <a:pt x="285234" y="0"/>
                      <a:pt x="478478" y="0"/>
                    </a:cubicBezTo>
                    <a:cubicBezTo>
                      <a:pt x="590391" y="0"/>
                      <a:pt x="701648" y="33065"/>
                      <a:pt x="817824" y="127759"/>
                    </a:cubicBezTo>
                    <a:cubicBezTo>
                      <a:pt x="944904" y="231292"/>
                      <a:pt x="1080347" y="401773"/>
                      <a:pt x="1249323" y="682745"/>
                    </a:cubicBezTo>
                    <a:lnTo>
                      <a:pt x="1309912" y="783577"/>
                    </a:lnTo>
                    <a:cubicBezTo>
                      <a:pt x="1456177" y="1026818"/>
                      <a:pt x="1539394" y="1151958"/>
                      <a:pt x="1588095" y="1210968"/>
                    </a:cubicBezTo>
                    <a:cubicBezTo>
                      <a:pt x="1650733" y="1286755"/>
                      <a:pt x="1694596" y="1309344"/>
                      <a:pt x="1751578" y="1309344"/>
                    </a:cubicBezTo>
                    <a:cubicBezTo>
                      <a:pt x="1896121" y="1309344"/>
                      <a:pt x="1932196" y="1176757"/>
                      <a:pt x="1932196" y="1025017"/>
                    </a:cubicBezTo>
                    <a:lnTo>
                      <a:pt x="2156841" y="1017979"/>
                    </a:lnTo>
                    <a:cubicBezTo>
                      <a:pt x="2156841" y="1176593"/>
                      <a:pt x="2125522" y="1293139"/>
                      <a:pt x="2072230" y="1385214"/>
                    </a:cubicBezTo>
                    <a:cubicBezTo>
                      <a:pt x="2020742" y="1474260"/>
                      <a:pt x="1920390" y="1563225"/>
                      <a:pt x="1751578" y="1563225"/>
                    </a:cubicBezTo>
                    <a:cubicBezTo>
                      <a:pt x="1646634" y="1563225"/>
                      <a:pt x="1553660" y="1540472"/>
                      <a:pt x="1450848" y="1443651"/>
                    </a:cubicBezTo>
                    <a:cubicBezTo>
                      <a:pt x="1371812" y="1369336"/>
                      <a:pt x="1279412" y="1237321"/>
                      <a:pt x="1208329" y="1118647"/>
                    </a:cubicBezTo>
                    <a:lnTo>
                      <a:pt x="996884" y="766062"/>
                    </a:lnTo>
                    <a:cubicBezTo>
                      <a:pt x="890792" y="589115"/>
                      <a:pt x="793473" y="457182"/>
                      <a:pt x="737148" y="397436"/>
                    </a:cubicBezTo>
                    <a:cubicBezTo>
                      <a:pt x="676560" y="333188"/>
                      <a:pt x="598672" y="255600"/>
                      <a:pt x="474379" y="255600"/>
                    </a:cubicBezTo>
                    <a:cubicBezTo>
                      <a:pt x="373780" y="255600"/>
                      <a:pt x="288349" y="326067"/>
                      <a:pt x="216857" y="433856"/>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3" name="Freeform 32">
                <a:extLst>
                  <a:ext uri="{FF2B5EF4-FFF2-40B4-BE49-F238E27FC236}">
                    <a16:creationId xmlns:a16="http://schemas.microsoft.com/office/drawing/2014/main" id="{BF161778-85CE-A117-E39F-79F4E6008CD3}"/>
                  </a:ext>
                </a:extLst>
              </p:cNvPr>
              <p:cNvSpPr/>
              <p:nvPr/>
            </p:nvSpPr>
            <p:spPr>
              <a:xfrm>
                <a:off x="5772150" y="2520950"/>
                <a:ext cx="679265" cy="1374246"/>
              </a:xfrm>
              <a:custGeom>
                <a:avLst/>
                <a:gdLst>
                  <a:gd name="connsiteX0" fmla="*/ 675166 w 679265"/>
                  <a:gd name="connsiteY0" fmla="*/ 255600 h 1374246"/>
                  <a:gd name="connsiteX1" fmla="*/ 417644 w 679265"/>
                  <a:gd name="connsiteY1" fmla="*/ 433856 h 1374246"/>
                  <a:gd name="connsiteX2" fmla="*/ 254653 w 679265"/>
                  <a:gd name="connsiteY2" fmla="*/ 1030910 h 1374246"/>
                  <a:gd name="connsiteX3" fmla="*/ 300238 w 679265"/>
                  <a:gd name="connsiteY3" fmla="*/ 1231510 h 1374246"/>
                  <a:gd name="connsiteX4" fmla="*/ 83135 w 679265"/>
                  <a:gd name="connsiteY4" fmla="*/ 1374247 h 1374246"/>
                  <a:gd name="connsiteX5" fmla="*/ 0 w 679265"/>
                  <a:gd name="connsiteY5" fmla="*/ 1021825 h 1374246"/>
                  <a:gd name="connsiteX6" fmla="*/ 200787 w 679265"/>
                  <a:gd name="connsiteY6" fmla="*/ 305279 h 1374246"/>
                  <a:gd name="connsiteX7" fmla="*/ 679265 w 679265"/>
                  <a:gd name="connsiteY7" fmla="*/ 0 h 13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265" h="1374246">
                    <a:moveTo>
                      <a:pt x="675166" y="255600"/>
                    </a:moveTo>
                    <a:cubicBezTo>
                      <a:pt x="574567" y="255600"/>
                      <a:pt x="489136" y="326067"/>
                      <a:pt x="417644" y="433856"/>
                    </a:cubicBezTo>
                    <a:cubicBezTo>
                      <a:pt x="316553" y="586169"/>
                      <a:pt x="254653" y="813041"/>
                      <a:pt x="254653" y="1030910"/>
                    </a:cubicBezTo>
                    <a:cubicBezTo>
                      <a:pt x="254653" y="1120775"/>
                      <a:pt x="274412" y="1189770"/>
                      <a:pt x="300238" y="1231510"/>
                    </a:cubicBezTo>
                    <a:lnTo>
                      <a:pt x="83135" y="1374247"/>
                    </a:lnTo>
                    <a:cubicBezTo>
                      <a:pt x="27384" y="1281681"/>
                      <a:pt x="0" y="1160224"/>
                      <a:pt x="0" y="1021825"/>
                    </a:cubicBezTo>
                    <a:cubicBezTo>
                      <a:pt x="0" y="770154"/>
                      <a:pt x="69197" y="507844"/>
                      <a:pt x="200787" y="305279"/>
                    </a:cubicBezTo>
                    <a:cubicBezTo>
                      <a:pt x="317537" y="125631"/>
                      <a:pt x="486021" y="0"/>
                      <a:pt x="679265" y="0"/>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4" name="Freeform 33">
                <a:extLst>
                  <a:ext uri="{FF2B5EF4-FFF2-40B4-BE49-F238E27FC236}">
                    <a16:creationId xmlns:a16="http://schemas.microsoft.com/office/drawing/2014/main" id="{DADB82F8-CE83-8B2F-61AC-F4B40FC53380}"/>
                  </a:ext>
                </a:extLst>
              </p:cNvPr>
              <p:cNvSpPr/>
              <p:nvPr/>
            </p:nvSpPr>
            <p:spPr>
              <a:xfrm>
                <a:off x="8624817" y="2570383"/>
                <a:ext cx="4919732" cy="1512808"/>
              </a:xfrm>
              <a:custGeom>
                <a:avLst/>
                <a:gdLst>
                  <a:gd name="connsiteX0" fmla="*/ 0 w 4919732"/>
                  <a:gd name="connsiteY0" fmla="*/ 0 h 1512808"/>
                  <a:gd name="connsiteX1" fmla="*/ 294580 w 4919732"/>
                  <a:gd name="connsiteY1" fmla="*/ 0 h 1512808"/>
                  <a:gd name="connsiteX2" fmla="*/ 795441 w 4919732"/>
                  <a:gd name="connsiteY2" fmla="*/ 904543 h 1512808"/>
                  <a:gd name="connsiteX3" fmla="*/ 1296384 w 4919732"/>
                  <a:gd name="connsiteY3" fmla="*/ 0 h 1512808"/>
                  <a:gd name="connsiteX4" fmla="*/ 1584570 w 4919732"/>
                  <a:gd name="connsiteY4" fmla="*/ 0 h 1512808"/>
                  <a:gd name="connsiteX5" fmla="*/ 1584570 w 4919732"/>
                  <a:gd name="connsiteY5" fmla="*/ 1486291 h 1512808"/>
                  <a:gd name="connsiteX6" fmla="*/ 1344264 w 4919732"/>
                  <a:gd name="connsiteY6" fmla="*/ 1486291 h 1512808"/>
                  <a:gd name="connsiteX7" fmla="*/ 1344264 w 4919732"/>
                  <a:gd name="connsiteY7" fmla="*/ 347183 h 1512808"/>
                  <a:gd name="connsiteX8" fmla="*/ 904976 w 4919732"/>
                  <a:gd name="connsiteY8" fmla="*/ 1135998 h 1512808"/>
                  <a:gd name="connsiteX9" fmla="*/ 679511 w 4919732"/>
                  <a:gd name="connsiteY9" fmla="*/ 1135998 h 1512808"/>
                  <a:gd name="connsiteX10" fmla="*/ 240305 w 4919732"/>
                  <a:gd name="connsiteY10" fmla="*/ 347183 h 1512808"/>
                  <a:gd name="connsiteX11" fmla="*/ 240305 w 4919732"/>
                  <a:gd name="connsiteY11" fmla="*/ 1486291 h 1512808"/>
                  <a:gd name="connsiteX12" fmla="*/ 0 w 4919732"/>
                  <a:gd name="connsiteY12" fmla="*/ 1486291 h 1512808"/>
                  <a:gd name="connsiteX13" fmla="*/ 2337541 w 4919732"/>
                  <a:gd name="connsiteY13" fmla="*/ 554167 h 1512808"/>
                  <a:gd name="connsiteX14" fmla="*/ 2036566 w 4919732"/>
                  <a:gd name="connsiteY14" fmla="*/ 843978 h 1512808"/>
                  <a:gd name="connsiteX15" fmla="*/ 2621463 w 4919732"/>
                  <a:gd name="connsiteY15" fmla="*/ 843978 h 1512808"/>
                  <a:gd name="connsiteX16" fmla="*/ 2337541 w 4919732"/>
                  <a:gd name="connsiteY16" fmla="*/ 554167 h 1512808"/>
                  <a:gd name="connsiteX17" fmla="*/ 1798311 w 4919732"/>
                  <a:gd name="connsiteY17" fmla="*/ 935316 h 1512808"/>
                  <a:gd name="connsiteX18" fmla="*/ 2341723 w 4919732"/>
                  <a:gd name="connsiteY18" fmla="*/ 352421 h 1512808"/>
                  <a:gd name="connsiteX19" fmla="*/ 2852258 w 4919732"/>
                  <a:gd name="connsiteY19" fmla="*/ 953322 h 1512808"/>
                  <a:gd name="connsiteX20" fmla="*/ 2852258 w 4919732"/>
                  <a:gd name="connsiteY20" fmla="*/ 1019206 h 1512808"/>
                  <a:gd name="connsiteX21" fmla="*/ 2036566 w 4919732"/>
                  <a:gd name="connsiteY21" fmla="*/ 1019206 h 1512808"/>
                  <a:gd name="connsiteX22" fmla="*/ 2368368 w 4919732"/>
                  <a:gd name="connsiteY22" fmla="*/ 1311145 h 1512808"/>
                  <a:gd name="connsiteX23" fmla="*/ 2699106 w 4919732"/>
                  <a:gd name="connsiteY23" fmla="*/ 1182649 h 1512808"/>
                  <a:gd name="connsiteX24" fmla="*/ 2826759 w 4919732"/>
                  <a:gd name="connsiteY24" fmla="*/ 1338726 h 1512808"/>
                  <a:gd name="connsiteX25" fmla="*/ 2359842 w 4919732"/>
                  <a:gd name="connsiteY25" fmla="*/ 1512809 h 1512808"/>
                  <a:gd name="connsiteX26" fmla="*/ 1798311 w 4919732"/>
                  <a:gd name="connsiteY26" fmla="*/ 935316 h 1512808"/>
                  <a:gd name="connsiteX27" fmla="*/ 3143641 w 4919732"/>
                  <a:gd name="connsiteY27" fmla="*/ 575447 h 1512808"/>
                  <a:gd name="connsiteX28" fmla="*/ 2922439 w 4919732"/>
                  <a:gd name="connsiteY28" fmla="*/ 575447 h 1512808"/>
                  <a:gd name="connsiteX29" fmla="*/ 2922439 w 4919732"/>
                  <a:gd name="connsiteY29" fmla="*/ 379021 h 1512808"/>
                  <a:gd name="connsiteX30" fmla="*/ 3143641 w 4919732"/>
                  <a:gd name="connsiteY30" fmla="*/ 379021 h 1512808"/>
                  <a:gd name="connsiteX31" fmla="*/ 3143641 w 4919732"/>
                  <a:gd name="connsiteY31" fmla="*/ 54181 h 1512808"/>
                  <a:gd name="connsiteX32" fmla="*/ 3375501 w 4919732"/>
                  <a:gd name="connsiteY32" fmla="*/ 54181 h 1512808"/>
                  <a:gd name="connsiteX33" fmla="*/ 3375501 w 4919732"/>
                  <a:gd name="connsiteY33" fmla="*/ 379021 h 1512808"/>
                  <a:gd name="connsiteX34" fmla="*/ 3711567 w 4919732"/>
                  <a:gd name="connsiteY34" fmla="*/ 379021 h 1512808"/>
                  <a:gd name="connsiteX35" fmla="*/ 3711567 w 4919732"/>
                  <a:gd name="connsiteY35" fmla="*/ 575447 h 1512808"/>
                  <a:gd name="connsiteX36" fmla="*/ 3375501 w 4919732"/>
                  <a:gd name="connsiteY36" fmla="*/ 575447 h 1512808"/>
                  <a:gd name="connsiteX37" fmla="*/ 3375501 w 4919732"/>
                  <a:gd name="connsiteY37" fmla="*/ 1073305 h 1512808"/>
                  <a:gd name="connsiteX38" fmla="*/ 3563744 w 4919732"/>
                  <a:gd name="connsiteY38" fmla="*/ 1303697 h 1512808"/>
                  <a:gd name="connsiteX39" fmla="*/ 3711567 w 4919732"/>
                  <a:gd name="connsiteY39" fmla="*/ 1289865 h 1512808"/>
                  <a:gd name="connsiteX40" fmla="*/ 3711567 w 4919732"/>
                  <a:gd name="connsiteY40" fmla="*/ 1484164 h 1512808"/>
                  <a:gd name="connsiteX41" fmla="*/ 3519061 w 4919732"/>
                  <a:gd name="connsiteY41" fmla="*/ 1510681 h 1512808"/>
                  <a:gd name="connsiteX42" fmla="*/ 3143641 w 4919732"/>
                  <a:gd name="connsiteY42" fmla="*/ 1100887 h 1512808"/>
                  <a:gd name="connsiteX43" fmla="*/ 4687872 w 4919732"/>
                  <a:gd name="connsiteY43" fmla="*/ 766471 h 1512808"/>
                  <a:gd name="connsiteX44" fmla="*/ 4384765 w 4919732"/>
                  <a:gd name="connsiteY44" fmla="*/ 562679 h 1512808"/>
                  <a:gd name="connsiteX45" fmla="*/ 4059357 w 4919732"/>
                  <a:gd name="connsiteY45" fmla="*/ 932124 h 1512808"/>
                  <a:gd name="connsiteX46" fmla="*/ 4375255 w 4919732"/>
                  <a:gd name="connsiteY46" fmla="*/ 1302633 h 1512808"/>
                  <a:gd name="connsiteX47" fmla="*/ 4687872 w 4919732"/>
                  <a:gd name="connsiteY47" fmla="*/ 1098759 h 1512808"/>
                  <a:gd name="connsiteX48" fmla="*/ 4919733 w 4919732"/>
                  <a:gd name="connsiteY48" fmla="*/ 1486291 h 1512808"/>
                  <a:gd name="connsiteX49" fmla="*/ 4692136 w 4919732"/>
                  <a:gd name="connsiteY49" fmla="*/ 1486291 h 1512808"/>
                  <a:gd name="connsiteX50" fmla="*/ 4692136 w 4919732"/>
                  <a:gd name="connsiteY50" fmla="*/ 1331278 h 1512808"/>
                  <a:gd name="connsiteX51" fmla="*/ 4325242 w 4919732"/>
                  <a:gd name="connsiteY51" fmla="*/ 1512809 h 1512808"/>
                  <a:gd name="connsiteX52" fmla="*/ 3822168 w 4919732"/>
                  <a:gd name="connsiteY52" fmla="*/ 932124 h 1512808"/>
                  <a:gd name="connsiteX53" fmla="*/ 4338032 w 4919732"/>
                  <a:gd name="connsiteY53" fmla="*/ 352421 h 1512808"/>
                  <a:gd name="connsiteX54" fmla="*/ 4692136 w 4919732"/>
                  <a:gd name="connsiteY54" fmla="*/ 521266 h 1512808"/>
                  <a:gd name="connsiteX55" fmla="*/ 4692136 w 4919732"/>
                  <a:gd name="connsiteY55" fmla="*/ 379021 h 1512808"/>
                  <a:gd name="connsiteX56" fmla="*/ 4919733 w 4919732"/>
                  <a:gd name="connsiteY56" fmla="*/ 379021 h 151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19732" h="1512808">
                    <a:moveTo>
                      <a:pt x="0" y="0"/>
                    </a:moveTo>
                    <a:lnTo>
                      <a:pt x="294580" y="0"/>
                    </a:lnTo>
                    <a:lnTo>
                      <a:pt x="795441" y="904543"/>
                    </a:lnTo>
                    <a:lnTo>
                      <a:pt x="1296384" y="0"/>
                    </a:lnTo>
                    <a:lnTo>
                      <a:pt x="1584570" y="0"/>
                    </a:lnTo>
                    <a:lnTo>
                      <a:pt x="1584570" y="1486291"/>
                    </a:lnTo>
                    <a:lnTo>
                      <a:pt x="1344264" y="1486291"/>
                    </a:lnTo>
                    <a:lnTo>
                      <a:pt x="1344264" y="347183"/>
                    </a:lnTo>
                    <a:lnTo>
                      <a:pt x="904976" y="1135998"/>
                    </a:lnTo>
                    <a:lnTo>
                      <a:pt x="679511" y="1135998"/>
                    </a:lnTo>
                    <a:lnTo>
                      <a:pt x="240305" y="347183"/>
                    </a:lnTo>
                    <a:lnTo>
                      <a:pt x="240305" y="1486291"/>
                    </a:lnTo>
                    <a:lnTo>
                      <a:pt x="0" y="1486291"/>
                    </a:lnTo>
                    <a:close/>
                    <a:moveTo>
                      <a:pt x="2337541" y="554167"/>
                    </a:moveTo>
                    <a:cubicBezTo>
                      <a:pt x="2165204" y="554167"/>
                      <a:pt x="2061408" y="683645"/>
                      <a:pt x="2036566" y="843978"/>
                    </a:cubicBezTo>
                    <a:lnTo>
                      <a:pt x="2621463" y="843978"/>
                    </a:lnTo>
                    <a:cubicBezTo>
                      <a:pt x="2609411" y="678816"/>
                      <a:pt x="2513978" y="554167"/>
                      <a:pt x="2337541" y="554167"/>
                    </a:cubicBezTo>
                    <a:close/>
                    <a:moveTo>
                      <a:pt x="1798311" y="935316"/>
                    </a:moveTo>
                    <a:cubicBezTo>
                      <a:pt x="1798311" y="597954"/>
                      <a:pt x="2016725" y="352421"/>
                      <a:pt x="2341723" y="352421"/>
                    </a:cubicBezTo>
                    <a:cubicBezTo>
                      <a:pt x="2661391" y="352421"/>
                      <a:pt x="2852258" y="594844"/>
                      <a:pt x="2852258" y="953322"/>
                    </a:cubicBezTo>
                    <a:lnTo>
                      <a:pt x="2852258" y="1019206"/>
                    </a:lnTo>
                    <a:lnTo>
                      <a:pt x="2036566" y="1019206"/>
                    </a:lnTo>
                    <a:cubicBezTo>
                      <a:pt x="2065507" y="1193617"/>
                      <a:pt x="2181437" y="1311145"/>
                      <a:pt x="2368368" y="1311145"/>
                    </a:cubicBezTo>
                    <a:cubicBezTo>
                      <a:pt x="2517503" y="1311145"/>
                      <a:pt x="2610723" y="1265721"/>
                      <a:pt x="2699106" y="1182649"/>
                    </a:cubicBezTo>
                    <a:lnTo>
                      <a:pt x="2826759" y="1338726"/>
                    </a:lnTo>
                    <a:cubicBezTo>
                      <a:pt x="2706484" y="1449134"/>
                      <a:pt x="2553496" y="1512809"/>
                      <a:pt x="2359842" y="1512809"/>
                    </a:cubicBezTo>
                    <a:cubicBezTo>
                      <a:pt x="2008034" y="1512809"/>
                      <a:pt x="1798311" y="1256718"/>
                      <a:pt x="1798311" y="935316"/>
                    </a:cubicBezTo>
                    <a:close/>
                    <a:moveTo>
                      <a:pt x="3143641" y="575447"/>
                    </a:moveTo>
                    <a:lnTo>
                      <a:pt x="2922439" y="575447"/>
                    </a:lnTo>
                    <a:lnTo>
                      <a:pt x="2922439" y="379021"/>
                    </a:lnTo>
                    <a:lnTo>
                      <a:pt x="3143641" y="379021"/>
                    </a:lnTo>
                    <a:lnTo>
                      <a:pt x="3143641" y="54181"/>
                    </a:lnTo>
                    <a:lnTo>
                      <a:pt x="3375501" y="54181"/>
                    </a:lnTo>
                    <a:lnTo>
                      <a:pt x="3375501" y="379021"/>
                    </a:lnTo>
                    <a:lnTo>
                      <a:pt x="3711567" y="379021"/>
                    </a:lnTo>
                    <a:lnTo>
                      <a:pt x="3711567" y="575447"/>
                    </a:lnTo>
                    <a:lnTo>
                      <a:pt x="3375501" y="575447"/>
                    </a:lnTo>
                    <a:lnTo>
                      <a:pt x="3375501" y="1073305"/>
                    </a:lnTo>
                    <a:cubicBezTo>
                      <a:pt x="3375501" y="1243296"/>
                      <a:pt x="3429940" y="1303697"/>
                      <a:pt x="3563744" y="1303697"/>
                    </a:cubicBezTo>
                    <a:cubicBezTo>
                      <a:pt x="3624824" y="1303697"/>
                      <a:pt x="3659833" y="1298459"/>
                      <a:pt x="3711567" y="1289865"/>
                    </a:cubicBezTo>
                    <a:lnTo>
                      <a:pt x="3711567" y="1484164"/>
                    </a:lnTo>
                    <a:cubicBezTo>
                      <a:pt x="3647125" y="1502333"/>
                      <a:pt x="3585635" y="1510681"/>
                      <a:pt x="3519061" y="1510681"/>
                    </a:cubicBezTo>
                    <a:cubicBezTo>
                      <a:pt x="3268753" y="1510681"/>
                      <a:pt x="3143641" y="1374165"/>
                      <a:pt x="3143641" y="1100887"/>
                    </a:cubicBezTo>
                    <a:close/>
                    <a:moveTo>
                      <a:pt x="4687872" y="766471"/>
                    </a:moveTo>
                    <a:cubicBezTo>
                      <a:pt x="4641303" y="649107"/>
                      <a:pt x="4537426" y="562679"/>
                      <a:pt x="4384765" y="562679"/>
                    </a:cubicBezTo>
                    <a:cubicBezTo>
                      <a:pt x="4186356" y="562679"/>
                      <a:pt x="4059357" y="703206"/>
                      <a:pt x="4059357" y="932124"/>
                    </a:cubicBezTo>
                    <a:cubicBezTo>
                      <a:pt x="4059357" y="1155313"/>
                      <a:pt x="4176271" y="1302633"/>
                      <a:pt x="4375255" y="1302633"/>
                    </a:cubicBezTo>
                    <a:cubicBezTo>
                      <a:pt x="4531686" y="1302633"/>
                      <a:pt x="4643353" y="1211786"/>
                      <a:pt x="4687872" y="1098759"/>
                    </a:cubicBezTo>
                    <a:close/>
                    <a:moveTo>
                      <a:pt x="4919733" y="1486291"/>
                    </a:moveTo>
                    <a:lnTo>
                      <a:pt x="4692136" y="1486291"/>
                    </a:lnTo>
                    <a:lnTo>
                      <a:pt x="4692136" y="1331278"/>
                    </a:lnTo>
                    <a:cubicBezTo>
                      <a:pt x="4628513" y="1422535"/>
                      <a:pt x="4512747" y="1512809"/>
                      <a:pt x="4325242" y="1512809"/>
                    </a:cubicBezTo>
                    <a:cubicBezTo>
                      <a:pt x="4023693" y="1512809"/>
                      <a:pt x="3822168" y="1260811"/>
                      <a:pt x="3822168" y="932124"/>
                    </a:cubicBezTo>
                    <a:cubicBezTo>
                      <a:pt x="3822168" y="600328"/>
                      <a:pt x="4028530" y="352421"/>
                      <a:pt x="4338032" y="352421"/>
                    </a:cubicBezTo>
                    <a:cubicBezTo>
                      <a:pt x="4491021" y="352421"/>
                      <a:pt x="4611050" y="413477"/>
                      <a:pt x="4692136" y="521266"/>
                    </a:cubicBezTo>
                    <a:lnTo>
                      <a:pt x="4692136" y="379021"/>
                    </a:lnTo>
                    <a:lnTo>
                      <a:pt x="4919733" y="379021"/>
                    </a:ln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grpSp>
      </p:grpSp>
      <p:grpSp>
        <p:nvGrpSpPr>
          <p:cNvPr id="35" name="Group 34">
            <a:extLst>
              <a:ext uri="{FF2B5EF4-FFF2-40B4-BE49-F238E27FC236}">
                <a16:creationId xmlns:a16="http://schemas.microsoft.com/office/drawing/2014/main" id="{1E81FD21-7152-A756-5B36-706D11DADB5C}"/>
              </a:ext>
            </a:extLst>
          </p:cNvPr>
          <p:cNvGrpSpPr/>
          <p:nvPr/>
        </p:nvGrpSpPr>
        <p:grpSpPr>
          <a:xfrm>
            <a:off x="5115819" y="1884655"/>
            <a:ext cx="2298401" cy="4043903"/>
            <a:chOff x="5498738" y="2346569"/>
            <a:chExt cx="2298401" cy="4043903"/>
          </a:xfrm>
        </p:grpSpPr>
        <p:sp>
          <p:nvSpPr>
            <p:cNvPr id="36" name="TextBox 35">
              <a:extLst>
                <a:ext uri="{FF2B5EF4-FFF2-40B4-BE49-F238E27FC236}">
                  <a16:creationId xmlns:a16="http://schemas.microsoft.com/office/drawing/2014/main" id="{E4A62FAF-B310-949A-152D-8E51B1EE3E5C}"/>
                </a:ext>
              </a:extLst>
            </p:cNvPr>
            <p:cNvSpPr txBox="1"/>
            <p:nvPr/>
          </p:nvSpPr>
          <p:spPr>
            <a:xfrm>
              <a:off x="5498738" y="3927618"/>
              <a:ext cx="2298401" cy="2462854"/>
            </a:xfrm>
            <a:prstGeom prst="rect">
              <a:avLst/>
            </a:prstGeom>
            <a:noFill/>
          </p:spPr>
          <p:txBody>
            <a:bodyPr wrap="square" lIns="0" rIns="0" rtlCol="0">
              <a:spAutoFit/>
            </a:bodyPr>
            <a:lstStyle/>
            <a:p>
              <a:pPr lvl="0" algn="ctr" defTabSz="541860">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a:t>
              </a:r>
            </a:p>
            <a:p>
              <a:pPr lvl="0" algn="ctr" defTabSz="541860">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Light</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English </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Multilingual</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Command R+</a:t>
              </a:r>
            </a:p>
            <a:p>
              <a:pPr marL="0" marR="0" lvl="0" indent="0" algn="ctr" defTabSz="541860" rtl="0" eaLnBrk="1" fontAlgn="auto" latinLnBrk="0" hangingPunct="1">
                <a:lnSpc>
                  <a:spcPct val="150000"/>
                </a:lnSpc>
                <a:spcBef>
                  <a:spcPts val="0"/>
                </a:spcBef>
                <a:spcAft>
                  <a:spcPts val="0"/>
                </a:spcAft>
                <a:buClrTx/>
                <a:buSzTx/>
                <a:buFontTx/>
                <a:buNone/>
                <a:tabLst/>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R</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a:t>
              </a:r>
            </a:p>
            <a:p>
              <a:pPr marL="0" marR="0" lvl="0" indent="0" algn="ctr" defTabSz="541860" rtl="0" eaLnBrk="1" fontAlgn="auto" latinLnBrk="0" hangingPunct="1">
                <a:lnSpc>
                  <a:spcPct val="15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7" name="Oval 36">
              <a:extLst>
                <a:ext uri="{FF2B5EF4-FFF2-40B4-BE49-F238E27FC236}">
                  <a16:creationId xmlns:a16="http://schemas.microsoft.com/office/drawing/2014/main" id="{5DC38C38-F5C9-A238-70E4-073AA8861200}"/>
                </a:ext>
              </a:extLst>
            </p:cNvPr>
            <p:cNvSpPr/>
            <p:nvPr/>
          </p:nvSpPr>
          <p:spPr>
            <a:xfrm>
              <a:off x="6441605" y="2714019"/>
              <a:ext cx="123412" cy="123412"/>
            </a:xfrm>
            <a:prstGeom prst="ellipse">
              <a:avLst/>
            </a:prstGeom>
            <a:solidFill>
              <a:srgbClr val="37D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4687" rtl="0" eaLnBrk="1" fontAlgn="auto" latinLnBrk="0" hangingPunct="1">
                <a:lnSpc>
                  <a:spcPct val="100000"/>
                </a:lnSpc>
                <a:spcBef>
                  <a:spcPts val="0"/>
                </a:spcBef>
                <a:spcAft>
                  <a:spcPts val="0"/>
                </a:spcAft>
                <a:buClrTx/>
                <a:buSzTx/>
                <a:buFontTx/>
                <a:buNone/>
                <a:tabLst/>
                <a:defRPr/>
              </a:pPr>
              <a:endParaRPr kumimoji="0" lang="en-US" sz="2498" b="0" i="0" u="none" strike="noStrike" kern="1200" cap="none" spc="0" normalizeH="0" baseline="0" noProof="0" dirty="0" err="1">
                <a:ln>
                  <a:noFill/>
                </a:ln>
                <a:solidFill>
                  <a:srgbClr val="FFFFFF"/>
                </a:solidFill>
                <a:effectLst/>
                <a:uLnTx/>
                <a:uFillTx/>
                <a:latin typeface="Amazon Ember" panose="020F0502020204030204"/>
                <a:ea typeface="+mn-ea"/>
                <a:cs typeface="+mn-cs"/>
              </a:endParaRPr>
            </a:p>
          </p:txBody>
        </p:sp>
        <p:pic>
          <p:nvPicPr>
            <p:cNvPr id="38" name="Graphic 37">
              <a:extLst>
                <a:ext uri="{FF2B5EF4-FFF2-40B4-BE49-F238E27FC236}">
                  <a16:creationId xmlns:a16="http://schemas.microsoft.com/office/drawing/2014/main" id="{9CE5B36D-F95B-CDBE-811B-9602C4E26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1388" y="2346569"/>
              <a:ext cx="1161171" cy="192954"/>
            </a:xfrm>
            <a:prstGeom prst="rect">
              <a:avLst/>
            </a:prstGeom>
          </p:spPr>
        </p:pic>
      </p:grpSp>
      <p:grpSp>
        <p:nvGrpSpPr>
          <p:cNvPr id="39" name="Group 38">
            <a:extLst>
              <a:ext uri="{FF2B5EF4-FFF2-40B4-BE49-F238E27FC236}">
                <a16:creationId xmlns:a16="http://schemas.microsoft.com/office/drawing/2014/main" id="{40EFCF51-B56A-825F-55D6-639C9A62A2F9}"/>
              </a:ext>
            </a:extLst>
          </p:cNvPr>
          <p:cNvGrpSpPr/>
          <p:nvPr/>
        </p:nvGrpSpPr>
        <p:grpSpPr>
          <a:xfrm>
            <a:off x="10060128" y="1844613"/>
            <a:ext cx="2351526" cy="2258765"/>
            <a:chOff x="9816504" y="2306527"/>
            <a:chExt cx="2351526" cy="2258765"/>
          </a:xfrm>
        </p:grpSpPr>
        <p:sp>
          <p:nvSpPr>
            <p:cNvPr id="40" name="TextBox 39">
              <a:extLst>
                <a:ext uri="{FF2B5EF4-FFF2-40B4-BE49-F238E27FC236}">
                  <a16:creationId xmlns:a16="http://schemas.microsoft.com/office/drawing/2014/main" id="{FF20D66B-7AA3-11A8-5C97-F74429E42206}"/>
                </a:ext>
              </a:extLst>
            </p:cNvPr>
            <p:cNvSpPr txBox="1"/>
            <p:nvPr/>
          </p:nvSpPr>
          <p:spPr>
            <a:xfrm>
              <a:off x="9816504" y="3901071"/>
              <a:ext cx="2351526" cy="664221"/>
            </a:xfrm>
            <a:prstGeom prst="rect">
              <a:avLst/>
            </a:prstGeom>
            <a:noFill/>
          </p:spPr>
          <p:txBody>
            <a:bodyPr wrap="square" lIns="0" rIns="0" rtlCol="0" anchor="t">
              <a:spAutoFit/>
            </a:bodyPr>
            <a:lstStyle/>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Stable Diffusion XL1.0</a:t>
              </a:r>
            </a:p>
            <a:p>
              <a:pPr marL="0" marR="0" lvl="0" indent="0" algn="ctr" defTabSz="541860" rtl="0" eaLnBrk="1" fontAlgn="auto" latinLnBrk="0" hangingPunct="1">
                <a:lnSpc>
                  <a:spcPct val="150000"/>
                </a:lnSpc>
                <a:spcBef>
                  <a:spcPts val="0"/>
                </a:spcBef>
                <a:spcAft>
                  <a:spcPts val="0"/>
                </a:spcAft>
                <a:buClrTx/>
                <a:buSzTx/>
                <a:buFontTx/>
                <a:buNone/>
                <a:tabLst/>
                <a:defRPr/>
              </a:pPr>
              <a:r>
                <a:rPr lang="en-US" sz="1300" b="1" dirty="0">
                  <a:solidFill>
                    <a:srgbClr val="92D050"/>
                  </a:solidFill>
                  <a:latin typeface="Amazon Ember Display" panose="020F0603020204020204" pitchFamily="34" charset="0"/>
                  <a:ea typeface="Amazon Ember Display" panose="020F0603020204020204" pitchFamily="34" charset="0"/>
                  <a:cs typeface="Amazon Ember Display" panose="020F0603020204020204" pitchFamily="34" charset="0"/>
                </a:rPr>
                <a:t>Stable Diffusion XL 0.8</a:t>
              </a:r>
              <a:endPar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1" name="Oval 40">
              <a:extLst>
                <a:ext uri="{FF2B5EF4-FFF2-40B4-BE49-F238E27FC236}">
                  <a16:creationId xmlns:a16="http://schemas.microsoft.com/office/drawing/2014/main" id="{157E17FD-5E02-6ED6-30BE-4F2C5537EA94}"/>
                </a:ext>
              </a:extLst>
            </p:cNvPr>
            <p:cNvSpPr/>
            <p:nvPr/>
          </p:nvSpPr>
          <p:spPr>
            <a:xfrm>
              <a:off x="10930561" y="2714019"/>
              <a:ext cx="123412" cy="123412"/>
            </a:xfrm>
            <a:prstGeom prst="ellipse">
              <a:avLst/>
            </a:prstGeom>
            <a:solidFill>
              <a:srgbClr val="ABED41"/>
            </a:solidFill>
            <a:ln w="12700" cap="flat" cmpd="sng" algn="ctr">
              <a:noFill/>
              <a:prstDash val="solid"/>
              <a:miter lim="800000"/>
            </a:ln>
            <a:effectLst/>
          </p:spPr>
          <p:txBody>
            <a:bodyPr rtlCol="0" anchor="ctr"/>
            <a:lstStyle/>
            <a:p>
              <a:pPr marL="0" marR="0" lvl="0" indent="0" algn="ctr" defTabSz="634687" rtl="0" eaLnBrk="1" fontAlgn="auto" latinLnBrk="0" hangingPunct="1">
                <a:lnSpc>
                  <a:spcPct val="100000"/>
                </a:lnSpc>
                <a:spcBef>
                  <a:spcPts val="0"/>
                </a:spcBef>
                <a:spcAft>
                  <a:spcPts val="0"/>
                </a:spcAft>
                <a:buClrTx/>
                <a:buSzTx/>
                <a:buFontTx/>
                <a:buNone/>
                <a:tabLst/>
                <a:defRPr/>
              </a:pPr>
              <a:endParaRPr kumimoji="0" lang="en-US" sz="2498" b="0" i="0" u="none" strike="noStrike" kern="0" cap="none" spc="0" normalizeH="0" baseline="0" noProof="0" dirty="0" err="1">
                <a:ln>
                  <a:noFill/>
                </a:ln>
                <a:solidFill>
                  <a:srgbClr val="FFFFFF"/>
                </a:solidFill>
                <a:effectLst/>
                <a:uLnTx/>
                <a:uFillTx/>
                <a:latin typeface="Amazon Ember" panose="020F0502020204030204"/>
                <a:ea typeface="+mn-ea"/>
                <a:cs typeface="+mn-cs"/>
              </a:endParaRPr>
            </a:p>
          </p:txBody>
        </p:sp>
        <p:pic>
          <p:nvPicPr>
            <p:cNvPr id="42" name="Graphic 41">
              <a:extLst>
                <a:ext uri="{FF2B5EF4-FFF2-40B4-BE49-F238E27FC236}">
                  <a16:creationId xmlns:a16="http://schemas.microsoft.com/office/drawing/2014/main" id="{0478C242-59F7-5323-2CED-85BC57573CA9}"/>
                </a:ext>
              </a:extLst>
            </p:cNvPr>
            <p:cNvPicPr>
              <a:picLocks noChangeAspect="1"/>
            </p:cNvPicPr>
            <p:nvPr/>
          </p:nvPicPr>
          <p:blipFill>
            <a:blip r:embed="rId6">
              <a:lum bright="100000"/>
              <a:extLst>
                <a:ext uri="{96DAC541-7B7A-43D3-8B79-37D633B846F1}">
                  <asvg:svgBlip xmlns:asvg="http://schemas.microsoft.com/office/drawing/2016/SVG/main" r:embed="rId7"/>
                </a:ext>
              </a:extLst>
            </a:blip>
            <a:stretch>
              <a:fillRect/>
            </a:stretch>
          </p:blipFill>
          <p:spPr>
            <a:xfrm>
              <a:off x="10302113" y="2306527"/>
              <a:ext cx="1380308" cy="281601"/>
            </a:xfrm>
            <a:prstGeom prst="rect">
              <a:avLst/>
            </a:prstGeom>
          </p:spPr>
        </p:pic>
      </p:grpSp>
      <p:grpSp>
        <p:nvGrpSpPr>
          <p:cNvPr id="43" name="Group 42">
            <a:extLst>
              <a:ext uri="{FF2B5EF4-FFF2-40B4-BE49-F238E27FC236}">
                <a16:creationId xmlns:a16="http://schemas.microsoft.com/office/drawing/2014/main" id="{70FCD6E4-AAAB-F475-01CE-B1816BC08950}"/>
              </a:ext>
            </a:extLst>
          </p:cNvPr>
          <p:cNvGrpSpPr/>
          <p:nvPr/>
        </p:nvGrpSpPr>
        <p:grpSpPr>
          <a:xfrm>
            <a:off x="72534" y="1881516"/>
            <a:ext cx="1357591" cy="2254497"/>
            <a:chOff x="121010" y="2343430"/>
            <a:chExt cx="1357591" cy="2254497"/>
          </a:xfrm>
        </p:grpSpPr>
        <p:sp>
          <p:nvSpPr>
            <p:cNvPr id="44" name="TextBox 43">
              <a:extLst>
                <a:ext uri="{FF2B5EF4-FFF2-40B4-BE49-F238E27FC236}">
                  <a16:creationId xmlns:a16="http://schemas.microsoft.com/office/drawing/2014/main" id="{2D78C959-5843-30AB-A80D-8567A63336A3}"/>
                </a:ext>
              </a:extLst>
            </p:cNvPr>
            <p:cNvSpPr txBox="1"/>
            <p:nvPr/>
          </p:nvSpPr>
          <p:spPr>
            <a:xfrm>
              <a:off x="121010" y="3935566"/>
              <a:ext cx="1357591" cy="662361"/>
            </a:xfrm>
            <a:prstGeom prst="rect">
              <a:avLst/>
            </a:prstGeom>
            <a:noFill/>
          </p:spPr>
          <p:txBody>
            <a:bodyPr wrap="square" lIns="0" rIns="0" rtlCol="0">
              <a:spAutoFit/>
            </a:bodyPr>
            <a:lstStyle/>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Ultra</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Mid</a:t>
              </a:r>
            </a:p>
          </p:txBody>
        </p:sp>
        <p:grpSp>
          <p:nvGrpSpPr>
            <p:cNvPr id="45" name="Group 44">
              <a:extLst>
                <a:ext uri="{FF2B5EF4-FFF2-40B4-BE49-F238E27FC236}">
                  <a16:creationId xmlns:a16="http://schemas.microsoft.com/office/drawing/2014/main" id="{56F75484-8D1B-05EA-FAFC-E3B1955DB04B}"/>
                </a:ext>
              </a:extLst>
            </p:cNvPr>
            <p:cNvGrpSpPr/>
            <p:nvPr/>
          </p:nvGrpSpPr>
          <p:grpSpPr>
            <a:xfrm>
              <a:off x="286004" y="2343430"/>
              <a:ext cx="987048" cy="199232"/>
              <a:chOff x="9994931" y="-987242"/>
              <a:chExt cx="1120217" cy="226112"/>
            </a:xfrm>
            <a:solidFill>
              <a:schemeClr val="tx1"/>
            </a:solidFill>
          </p:grpSpPr>
          <p:sp>
            <p:nvSpPr>
              <p:cNvPr id="47" name="Freeform 46">
                <a:extLst>
                  <a:ext uri="{FF2B5EF4-FFF2-40B4-BE49-F238E27FC236}">
                    <a16:creationId xmlns:a16="http://schemas.microsoft.com/office/drawing/2014/main" id="{F5B41494-EF1D-4139-526E-4B3E38EA1A01}"/>
                  </a:ext>
                </a:extLst>
              </p:cNvPr>
              <p:cNvSpPr/>
              <p:nvPr/>
            </p:nvSpPr>
            <p:spPr>
              <a:xfrm>
                <a:off x="9994931" y="-982557"/>
                <a:ext cx="202498" cy="217394"/>
              </a:xfrm>
              <a:custGeom>
                <a:avLst/>
                <a:gdLst>
                  <a:gd name="connsiteX0" fmla="*/ 147822 w 202498"/>
                  <a:gd name="connsiteY0" fmla="*/ 217394 h 217394"/>
                  <a:gd name="connsiteX1" fmla="*/ 139440 w 202498"/>
                  <a:gd name="connsiteY1" fmla="*/ 190993 h 217394"/>
                  <a:gd name="connsiteX2" fmla="*/ 62098 w 202498"/>
                  <a:gd name="connsiteY2" fmla="*/ 190993 h 217394"/>
                  <a:gd name="connsiteX3" fmla="*/ 53712 w 202498"/>
                  <a:gd name="connsiteY3" fmla="*/ 217394 h 217394"/>
                  <a:gd name="connsiteX4" fmla="*/ 0 w 202498"/>
                  <a:gd name="connsiteY4" fmla="*/ 217394 h 217394"/>
                  <a:gd name="connsiteX5" fmla="*/ 77645 w 202498"/>
                  <a:gd name="connsiteY5" fmla="*/ 0 h 217394"/>
                  <a:gd name="connsiteX6" fmla="*/ 123922 w 202498"/>
                  <a:gd name="connsiteY6" fmla="*/ 0 h 217394"/>
                  <a:gd name="connsiteX7" fmla="*/ 202498 w 202498"/>
                  <a:gd name="connsiteY7" fmla="*/ 217394 h 217394"/>
                  <a:gd name="connsiteX8" fmla="*/ 147822 w 202498"/>
                  <a:gd name="connsiteY8" fmla="*/ 217394 h 217394"/>
                  <a:gd name="connsiteX9" fmla="*/ 100940 w 202498"/>
                  <a:gd name="connsiteY9" fmla="*/ 62104 h 217394"/>
                  <a:gd name="connsiteX10" fmla="*/ 74229 w 202498"/>
                  <a:gd name="connsiteY10" fmla="*/ 151551 h 217394"/>
                  <a:gd name="connsiteX11" fmla="*/ 127029 w 202498"/>
                  <a:gd name="connsiteY11" fmla="*/ 151551 h 217394"/>
                  <a:gd name="connsiteX12" fmla="*/ 100940 w 202498"/>
                  <a:gd name="connsiteY12" fmla="*/ 62104 h 21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98" h="217394">
                    <a:moveTo>
                      <a:pt x="147822" y="217394"/>
                    </a:moveTo>
                    <a:lnTo>
                      <a:pt x="139440" y="190993"/>
                    </a:lnTo>
                    <a:lnTo>
                      <a:pt x="62098" y="190993"/>
                    </a:lnTo>
                    <a:lnTo>
                      <a:pt x="53712" y="217394"/>
                    </a:lnTo>
                    <a:lnTo>
                      <a:pt x="0" y="217394"/>
                    </a:lnTo>
                    <a:lnTo>
                      <a:pt x="77645" y="0"/>
                    </a:lnTo>
                    <a:lnTo>
                      <a:pt x="123922" y="0"/>
                    </a:lnTo>
                    <a:lnTo>
                      <a:pt x="202498" y="217394"/>
                    </a:lnTo>
                    <a:lnTo>
                      <a:pt x="147822" y="217394"/>
                    </a:lnTo>
                    <a:close/>
                    <a:moveTo>
                      <a:pt x="100940" y="62104"/>
                    </a:moveTo>
                    <a:lnTo>
                      <a:pt x="74229" y="151551"/>
                    </a:lnTo>
                    <a:lnTo>
                      <a:pt x="127029" y="151551"/>
                    </a:lnTo>
                    <a:lnTo>
                      <a:pt x="100940" y="62104"/>
                    </a:ln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8" name="Freeform 47">
                <a:extLst>
                  <a:ext uri="{FF2B5EF4-FFF2-40B4-BE49-F238E27FC236}">
                    <a16:creationId xmlns:a16="http://schemas.microsoft.com/office/drawing/2014/main" id="{B00EFBA7-F4FF-FA2B-23A3-50A63F08F1CF}"/>
                  </a:ext>
                </a:extLst>
              </p:cNvPr>
              <p:cNvSpPr/>
              <p:nvPr/>
            </p:nvSpPr>
            <p:spPr>
              <a:xfrm>
                <a:off x="10203414" y="-982557"/>
                <a:ext cx="50933" cy="217394"/>
              </a:xfrm>
              <a:custGeom>
                <a:avLst/>
                <a:gdLst>
                  <a:gd name="connsiteX0" fmla="*/ 0 w 50933"/>
                  <a:gd name="connsiteY0" fmla="*/ 0 h 217394"/>
                  <a:gd name="connsiteX1" fmla="*/ 50934 w 50933"/>
                  <a:gd name="connsiteY1" fmla="*/ 0 h 217394"/>
                  <a:gd name="connsiteX2" fmla="*/ 50934 w 50933"/>
                  <a:gd name="connsiteY2" fmla="*/ 217394 h 217394"/>
                  <a:gd name="connsiteX3" fmla="*/ 0 w 50933"/>
                  <a:gd name="connsiteY3" fmla="*/ 217394 h 217394"/>
                  <a:gd name="connsiteX4" fmla="*/ 0 w 50933"/>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33" h="217394">
                    <a:moveTo>
                      <a:pt x="0" y="0"/>
                    </a:moveTo>
                    <a:lnTo>
                      <a:pt x="50934" y="0"/>
                    </a:lnTo>
                    <a:lnTo>
                      <a:pt x="50934" y="217394"/>
                    </a:lnTo>
                    <a:lnTo>
                      <a:pt x="0" y="217394"/>
                    </a:lnTo>
                    <a:lnTo>
                      <a:pt x="0" y="0"/>
                    </a:ln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9" name="Freeform 48">
                <a:extLst>
                  <a:ext uri="{FF2B5EF4-FFF2-40B4-BE49-F238E27FC236}">
                    <a16:creationId xmlns:a16="http://schemas.microsoft.com/office/drawing/2014/main" id="{A378713E-1874-63F9-D63C-ED6CC6ACC4CB}"/>
                  </a:ext>
                </a:extLst>
              </p:cNvPr>
              <p:cNvSpPr/>
              <p:nvPr/>
            </p:nvSpPr>
            <p:spPr>
              <a:xfrm>
                <a:off x="10263851" y="-987242"/>
                <a:ext cx="152534" cy="222079"/>
              </a:xfrm>
              <a:custGeom>
                <a:avLst/>
                <a:gdLst>
                  <a:gd name="connsiteX0" fmla="*/ 4225 w 152534"/>
                  <a:gd name="connsiteY0" fmla="*/ 177665 h 222079"/>
                  <a:gd name="connsiteX1" fmla="*/ 16181 w 152534"/>
                  <a:gd name="connsiteY1" fmla="*/ 147229 h 222079"/>
                  <a:gd name="connsiteX2" fmla="*/ 34352 w 152534"/>
                  <a:gd name="connsiteY2" fmla="*/ 126109 h 222079"/>
                  <a:gd name="connsiteX3" fmla="*/ 57488 w 152534"/>
                  <a:gd name="connsiteY3" fmla="*/ 109654 h 222079"/>
                  <a:gd name="connsiteX4" fmla="*/ 75347 w 152534"/>
                  <a:gd name="connsiteY4" fmla="*/ 98937 h 222079"/>
                  <a:gd name="connsiteX5" fmla="*/ 89789 w 152534"/>
                  <a:gd name="connsiteY5" fmla="*/ 88534 h 222079"/>
                  <a:gd name="connsiteX6" fmla="*/ 99573 w 152534"/>
                  <a:gd name="connsiteY6" fmla="*/ 76887 h 222079"/>
                  <a:gd name="connsiteX7" fmla="*/ 103144 w 152534"/>
                  <a:gd name="connsiteY7" fmla="*/ 62445 h 222079"/>
                  <a:gd name="connsiteX8" fmla="*/ 96002 w 152534"/>
                  <a:gd name="connsiteY8" fmla="*/ 43656 h 222079"/>
                  <a:gd name="connsiteX9" fmla="*/ 78299 w 152534"/>
                  <a:gd name="connsiteY9" fmla="*/ 37909 h 222079"/>
                  <a:gd name="connsiteX10" fmla="*/ 58575 w 152534"/>
                  <a:gd name="connsiteY10" fmla="*/ 45209 h 222079"/>
                  <a:gd name="connsiteX11" fmla="*/ 50656 w 152534"/>
                  <a:gd name="connsiteY11" fmla="*/ 69590 h 222079"/>
                  <a:gd name="connsiteX12" fmla="*/ 651 w 152534"/>
                  <a:gd name="connsiteY12" fmla="*/ 69590 h 222079"/>
                  <a:gd name="connsiteX13" fmla="*/ 5778 w 152534"/>
                  <a:gd name="connsiteY13" fmla="*/ 41944 h 222079"/>
                  <a:gd name="connsiteX14" fmla="*/ 20838 w 152534"/>
                  <a:gd name="connsiteY14" fmla="*/ 19894 h 222079"/>
                  <a:gd name="connsiteX15" fmla="*/ 45065 w 152534"/>
                  <a:gd name="connsiteY15" fmla="*/ 5297 h 222079"/>
                  <a:gd name="connsiteX16" fmla="*/ 77976 w 152534"/>
                  <a:gd name="connsiteY16" fmla="*/ 15 h 222079"/>
                  <a:gd name="connsiteX17" fmla="*/ 106395 w 152534"/>
                  <a:gd name="connsiteY17" fmla="*/ 3899 h 222079"/>
                  <a:gd name="connsiteX18" fmla="*/ 130155 w 152534"/>
                  <a:gd name="connsiteY18" fmla="*/ 15701 h 222079"/>
                  <a:gd name="connsiteX19" fmla="*/ 146459 w 152534"/>
                  <a:gd name="connsiteY19" fmla="*/ 36198 h 222079"/>
                  <a:gd name="connsiteX20" fmla="*/ 152515 w 152534"/>
                  <a:gd name="connsiteY20" fmla="*/ 65858 h 222079"/>
                  <a:gd name="connsiteX21" fmla="*/ 146613 w 152534"/>
                  <a:gd name="connsiteY21" fmla="*/ 90706 h 222079"/>
                  <a:gd name="connsiteX22" fmla="*/ 132172 w 152534"/>
                  <a:gd name="connsiteY22" fmla="*/ 110582 h 222079"/>
                  <a:gd name="connsiteX23" fmla="*/ 113695 w 152534"/>
                  <a:gd name="connsiteY23" fmla="*/ 125958 h 222079"/>
                  <a:gd name="connsiteX24" fmla="*/ 95679 w 152534"/>
                  <a:gd name="connsiteY24" fmla="*/ 137293 h 222079"/>
                  <a:gd name="connsiteX25" fmla="*/ 77199 w 152534"/>
                  <a:gd name="connsiteY25" fmla="*/ 150184 h 222079"/>
                  <a:gd name="connsiteX26" fmla="*/ 65555 w 152534"/>
                  <a:gd name="connsiteY26" fmla="*/ 160274 h 222079"/>
                  <a:gd name="connsiteX27" fmla="*/ 59496 w 152534"/>
                  <a:gd name="connsiteY27" fmla="*/ 169904 h 222079"/>
                  <a:gd name="connsiteX28" fmla="*/ 57788 w 152534"/>
                  <a:gd name="connsiteY28" fmla="*/ 181394 h 222079"/>
                  <a:gd name="connsiteX29" fmla="*/ 150964 w 152534"/>
                  <a:gd name="connsiteY29" fmla="*/ 181394 h 222079"/>
                  <a:gd name="connsiteX30" fmla="*/ 150964 w 152534"/>
                  <a:gd name="connsiteY30" fmla="*/ 222079 h 222079"/>
                  <a:gd name="connsiteX31" fmla="*/ 32 w 152534"/>
                  <a:gd name="connsiteY31" fmla="*/ 222079 h 222079"/>
                  <a:gd name="connsiteX32" fmla="*/ 4225 w 152534"/>
                  <a:gd name="connsiteY32" fmla="*/ 177665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534" h="222079">
                    <a:moveTo>
                      <a:pt x="4225" y="177665"/>
                    </a:moveTo>
                    <a:cubicBezTo>
                      <a:pt x="6512" y="166931"/>
                      <a:pt x="10551" y="156648"/>
                      <a:pt x="16181" y="147229"/>
                    </a:cubicBezTo>
                    <a:cubicBezTo>
                      <a:pt x="21078" y="139268"/>
                      <a:pt x="27212" y="132140"/>
                      <a:pt x="34352" y="126109"/>
                    </a:cubicBezTo>
                    <a:cubicBezTo>
                      <a:pt x="41646" y="120059"/>
                      <a:pt x="49380" y="114558"/>
                      <a:pt x="57488" y="109654"/>
                    </a:cubicBezTo>
                    <a:cubicBezTo>
                      <a:pt x="63904" y="105924"/>
                      <a:pt x="69857" y="102351"/>
                      <a:pt x="75347" y="98937"/>
                    </a:cubicBezTo>
                    <a:cubicBezTo>
                      <a:pt x="80409" y="95829"/>
                      <a:pt x="85237" y="92352"/>
                      <a:pt x="89789" y="88534"/>
                    </a:cubicBezTo>
                    <a:cubicBezTo>
                      <a:pt x="93720" y="85267"/>
                      <a:pt x="97033" y="81322"/>
                      <a:pt x="99573" y="76887"/>
                    </a:cubicBezTo>
                    <a:cubicBezTo>
                      <a:pt x="101998" y="72465"/>
                      <a:pt x="103228" y="67487"/>
                      <a:pt x="103144" y="62445"/>
                    </a:cubicBezTo>
                    <a:cubicBezTo>
                      <a:pt x="103144" y="53750"/>
                      <a:pt x="100763" y="47487"/>
                      <a:pt x="96002" y="43656"/>
                    </a:cubicBezTo>
                    <a:cubicBezTo>
                      <a:pt x="90953" y="39732"/>
                      <a:pt x="84690" y="37699"/>
                      <a:pt x="78299" y="37909"/>
                    </a:cubicBezTo>
                    <a:cubicBezTo>
                      <a:pt x="71025" y="37689"/>
                      <a:pt x="63952" y="40307"/>
                      <a:pt x="58575" y="45209"/>
                    </a:cubicBezTo>
                    <a:cubicBezTo>
                      <a:pt x="53295" y="50076"/>
                      <a:pt x="50656" y="58203"/>
                      <a:pt x="50656" y="69590"/>
                    </a:cubicBezTo>
                    <a:lnTo>
                      <a:pt x="651" y="69590"/>
                    </a:lnTo>
                    <a:cubicBezTo>
                      <a:pt x="561" y="60130"/>
                      <a:pt x="2302" y="50743"/>
                      <a:pt x="5778" y="41944"/>
                    </a:cubicBezTo>
                    <a:cubicBezTo>
                      <a:pt x="9111" y="33574"/>
                      <a:pt x="14254" y="26044"/>
                      <a:pt x="20838" y="19894"/>
                    </a:cubicBezTo>
                    <a:cubicBezTo>
                      <a:pt x="27850" y="13449"/>
                      <a:pt x="36091" y="8485"/>
                      <a:pt x="45065" y="5297"/>
                    </a:cubicBezTo>
                    <a:cubicBezTo>
                      <a:pt x="55637" y="1605"/>
                      <a:pt x="66780" y="-184"/>
                      <a:pt x="77976" y="15"/>
                    </a:cubicBezTo>
                    <a:cubicBezTo>
                      <a:pt x="87585" y="-29"/>
                      <a:pt x="97151" y="1278"/>
                      <a:pt x="106395" y="3899"/>
                    </a:cubicBezTo>
                    <a:cubicBezTo>
                      <a:pt x="114994" y="6285"/>
                      <a:pt x="123058" y="10291"/>
                      <a:pt x="130155" y="15701"/>
                    </a:cubicBezTo>
                    <a:cubicBezTo>
                      <a:pt x="137127" y="21154"/>
                      <a:pt x="142713" y="28177"/>
                      <a:pt x="146459" y="36198"/>
                    </a:cubicBezTo>
                    <a:cubicBezTo>
                      <a:pt x="150690" y="45501"/>
                      <a:pt x="152760" y="55641"/>
                      <a:pt x="152515" y="65858"/>
                    </a:cubicBezTo>
                    <a:cubicBezTo>
                      <a:pt x="152626" y="74500"/>
                      <a:pt x="150599" y="83037"/>
                      <a:pt x="146613" y="90706"/>
                    </a:cubicBezTo>
                    <a:cubicBezTo>
                      <a:pt x="142796" y="98001"/>
                      <a:pt x="137931" y="104697"/>
                      <a:pt x="132172" y="110582"/>
                    </a:cubicBezTo>
                    <a:cubicBezTo>
                      <a:pt x="126548" y="116318"/>
                      <a:pt x="120358" y="121471"/>
                      <a:pt x="113695" y="125958"/>
                    </a:cubicBezTo>
                    <a:cubicBezTo>
                      <a:pt x="107062" y="130412"/>
                      <a:pt x="101057" y="134190"/>
                      <a:pt x="95679" y="137293"/>
                    </a:cubicBezTo>
                    <a:cubicBezTo>
                      <a:pt x="88220" y="142263"/>
                      <a:pt x="82059" y="146559"/>
                      <a:pt x="77199" y="150184"/>
                    </a:cubicBezTo>
                    <a:cubicBezTo>
                      <a:pt x="73029" y="153199"/>
                      <a:pt x="69133" y="156576"/>
                      <a:pt x="65555" y="160274"/>
                    </a:cubicBezTo>
                    <a:cubicBezTo>
                      <a:pt x="62879" y="163021"/>
                      <a:pt x="60814" y="166303"/>
                      <a:pt x="59496" y="169904"/>
                    </a:cubicBezTo>
                    <a:cubicBezTo>
                      <a:pt x="58297" y="173614"/>
                      <a:pt x="57720" y="177497"/>
                      <a:pt x="57788" y="181394"/>
                    </a:cubicBezTo>
                    <a:lnTo>
                      <a:pt x="150964" y="181394"/>
                    </a:lnTo>
                    <a:lnTo>
                      <a:pt x="150964" y="222079"/>
                    </a:lnTo>
                    <a:lnTo>
                      <a:pt x="32" y="222079"/>
                    </a:lnTo>
                    <a:cubicBezTo>
                      <a:pt x="-234" y="207164"/>
                      <a:pt x="1172" y="192267"/>
                      <a:pt x="4225" y="177665"/>
                    </a:cubicBez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0" name="Freeform 49">
                <a:extLst>
                  <a:ext uri="{FF2B5EF4-FFF2-40B4-BE49-F238E27FC236}">
                    <a16:creationId xmlns:a16="http://schemas.microsoft.com/office/drawing/2014/main" id="{68CD5CF2-7106-ADEC-ACD6-4D05125F332A}"/>
                  </a:ext>
                </a:extLst>
              </p:cNvPr>
              <p:cNvSpPr/>
              <p:nvPr/>
            </p:nvSpPr>
            <p:spPr>
              <a:xfrm>
                <a:off x="10424436" y="-982580"/>
                <a:ext cx="95983" cy="217417"/>
              </a:xfrm>
              <a:custGeom>
                <a:avLst/>
                <a:gdLst>
                  <a:gd name="connsiteX0" fmla="*/ 0 w 95983"/>
                  <a:gd name="connsiteY0" fmla="*/ 38200 h 217417"/>
                  <a:gd name="connsiteX1" fmla="*/ 25932 w 95983"/>
                  <a:gd name="connsiteY1" fmla="*/ 35870 h 217417"/>
                  <a:gd name="connsiteX2" fmla="*/ 41618 w 95983"/>
                  <a:gd name="connsiteY2" fmla="*/ 28883 h 217417"/>
                  <a:gd name="connsiteX3" fmla="*/ 49381 w 95983"/>
                  <a:gd name="connsiteY3" fmla="*/ 17081 h 217417"/>
                  <a:gd name="connsiteX4" fmla="*/ 51553 w 95983"/>
                  <a:gd name="connsiteY4" fmla="*/ 0 h 217417"/>
                  <a:gd name="connsiteX5" fmla="*/ 95983 w 95983"/>
                  <a:gd name="connsiteY5" fmla="*/ 0 h 217417"/>
                  <a:gd name="connsiteX6" fmla="*/ 95983 w 95983"/>
                  <a:gd name="connsiteY6" fmla="*/ 217418 h 217417"/>
                  <a:gd name="connsiteX7" fmla="*/ 44741 w 95983"/>
                  <a:gd name="connsiteY7" fmla="*/ 217418 h 217417"/>
                  <a:gd name="connsiteX8" fmla="*/ 44741 w 95983"/>
                  <a:gd name="connsiteY8" fmla="*/ 73617 h 217417"/>
                  <a:gd name="connsiteX9" fmla="*/ 0 w 95983"/>
                  <a:gd name="connsiteY9" fmla="*/ 73617 h 217417"/>
                  <a:gd name="connsiteX10" fmla="*/ 0 w 95983"/>
                  <a:gd name="connsiteY10" fmla="*/ 38200 h 21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983" h="217417">
                    <a:moveTo>
                      <a:pt x="0" y="38200"/>
                    </a:moveTo>
                    <a:cubicBezTo>
                      <a:pt x="8703" y="38378"/>
                      <a:pt x="17399" y="37596"/>
                      <a:pt x="25932" y="35870"/>
                    </a:cubicBezTo>
                    <a:cubicBezTo>
                      <a:pt x="31631" y="34788"/>
                      <a:pt x="37001" y="32396"/>
                      <a:pt x="41618" y="28883"/>
                    </a:cubicBezTo>
                    <a:cubicBezTo>
                      <a:pt x="45322" y="25810"/>
                      <a:pt x="48025" y="21700"/>
                      <a:pt x="49381" y="17081"/>
                    </a:cubicBezTo>
                    <a:cubicBezTo>
                      <a:pt x="50933" y="11524"/>
                      <a:pt x="51665" y="5769"/>
                      <a:pt x="51553" y="0"/>
                    </a:cubicBezTo>
                    <a:lnTo>
                      <a:pt x="95983" y="0"/>
                    </a:lnTo>
                    <a:lnTo>
                      <a:pt x="95983" y="217418"/>
                    </a:lnTo>
                    <a:lnTo>
                      <a:pt x="44741" y="217418"/>
                    </a:lnTo>
                    <a:lnTo>
                      <a:pt x="44741" y="73617"/>
                    </a:lnTo>
                    <a:lnTo>
                      <a:pt x="0" y="73617"/>
                    </a:lnTo>
                    <a:lnTo>
                      <a:pt x="0" y="38200"/>
                    </a:ln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1" name="Freeform 50">
                <a:extLst>
                  <a:ext uri="{FF2B5EF4-FFF2-40B4-BE49-F238E27FC236}">
                    <a16:creationId xmlns:a16="http://schemas.microsoft.com/office/drawing/2014/main" id="{641891DA-0D81-E459-2C76-5C1EF94D01B9}"/>
                  </a:ext>
                </a:extLst>
              </p:cNvPr>
              <p:cNvSpPr/>
              <p:nvPr/>
            </p:nvSpPr>
            <p:spPr>
              <a:xfrm>
                <a:off x="10578053" y="-982557"/>
                <a:ext cx="47511" cy="217394"/>
              </a:xfrm>
              <a:custGeom>
                <a:avLst/>
                <a:gdLst>
                  <a:gd name="connsiteX0" fmla="*/ 0 w 47511"/>
                  <a:gd name="connsiteY0" fmla="*/ 0 h 217394"/>
                  <a:gd name="connsiteX1" fmla="*/ 47512 w 47511"/>
                  <a:gd name="connsiteY1" fmla="*/ 0 h 217394"/>
                  <a:gd name="connsiteX2" fmla="*/ 47512 w 47511"/>
                  <a:gd name="connsiteY2" fmla="*/ 217394 h 217394"/>
                  <a:gd name="connsiteX3" fmla="*/ 0 w 47511"/>
                  <a:gd name="connsiteY3" fmla="*/ 217394 h 217394"/>
                  <a:gd name="connsiteX4" fmla="*/ 0 w 47511"/>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1" h="217394">
                    <a:moveTo>
                      <a:pt x="0" y="0"/>
                    </a:moveTo>
                    <a:lnTo>
                      <a:pt x="47512" y="0"/>
                    </a:lnTo>
                    <a:lnTo>
                      <a:pt x="47512" y="217394"/>
                    </a:lnTo>
                    <a:lnTo>
                      <a:pt x="0" y="217394"/>
                    </a:lnTo>
                    <a:lnTo>
                      <a:pt x="0" y="0"/>
                    </a:ln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2" name="Freeform 51">
                <a:extLst>
                  <a:ext uri="{FF2B5EF4-FFF2-40B4-BE49-F238E27FC236}">
                    <a16:creationId xmlns:a16="http://schemas.microsoft.com/office/drawing/2014/main" id="{8C2EAE86-0EA5-1A1B-56A5-EB407454DA9A}"/>
                  </a:ext>
                </a:extLst>
              </p:cNvPr>
              <p:cNvSpPr/>
              <p:nvPr/>
            </p:nvSpPr>
            <p:spPr>
              <a:xfrm>
                <a:off x="10634852" y="-918712"/>
                <a:ext cx="166157" cy="157143"/>
              </a:xfrm>
              <a:custGeom>
                <a:avLst/>
                <a:gdLst>
                  <a:gd name="connsiteX0" fmla="*/ 166157 w 166157"/>
                  <a:gd name="connsiteY0" fmla="*/ 3734 h 157143"/>
                  <a:gd name="connsiteX1" fmla="*/ 166157 w 166157"/>
                  <a:gd name="connsiteY1" fmla="*/ 153435 h 157143"/>
                  <a:gd name="connsiteX2" fmla="*/ 118640 w 166157"/>
                  <a:gd name="connsiteY2" fmla="*/ 153435 h 157143"/>
                  <a:gd name="connsiteX3" fmla="*/ 118640 w 166157"/>
                  <a:gd name="connsiteY3" fmla="*/ 132310 h 157143"/>
                  <a:gd name="connsiteX4" fmla="*/ 111185 w 166157"/>
                  <a:gd name="connsiteY4" fmla="*/ 142091 h 157143"/>
                  <a:gd name="connsiteX5" fmla="*/ 100472 w 166157"/>
                  <a:gd name="connsiteY5" fmla="*/ 149855 h 157143"/>
                  <a:gd name="connsiteX6" fmla="*/ 87271 w 166157"/>
                  <a:gd name="connsiteY6" fmla="*/ 155121 h 157143"/>
                  <a:gd name="connsiteX7" fmla="*/ 72985 w 166157"/>
                  <a:gd name="connsiteY7" fmla="*/ 157139 h 157143"/>
                  <a:gd name="connsiteX8" fmla="*/ 43325 w 166157"/>
                  <a:gd name="connsiteY8" fmla="*/ 151083 h 157143"/>
                  <a:gd name="connsiteX9" fmla="*/ 20188 w 166157"/>
                  <a:gd name="connsiteY9" fmla="*/ 134626 h 157143"/>
                  <a:gd name="connsiteX10" fmla="*/ 5279 w 166157"/>
                  <a:gd name="connsiteY10" fmla="*/ 109778 h 157143"/>
                  <a:gd name="connsiteX11" fmla="*/ 5279 w 166157"/>
                  <a:gd name="connsiteY11" fmla="*/ 47352 h 157143"/>
                  <a:gd name="connsiteX12" fmla="*/ 20188 w 166157"/>
                  <a:gd name="connsiteY12" fmla="*/ 22504 h 157143"/>
                  <a:gd name="connsiteX13" fmla="*/ 43325 w 166157"/>
                  <a:gd name="connsiteY13" fmla="*/ 6048 h 157143"/>
                  <a:gd name="connsiteX14" fmla="*/ 72992 w 166157"/>
                  <a:gd name="connsiteY14" fmla="*/ 5 h 157143"/>
                  <a:gd name="connsiteX15" fmla="*/ 87278 w 166157"/>
                  <a:gd name="connsiteY15" fmla="*/ 2023 h 157143"/>
                  <a:gd name="connsiteX16" fmla="*/ 100479 w 166157"/>
                  <a:gd name="connsiteY16" fmla="*/ 7460 h 157143"/>
                  <a:gd name="connsiteX17" fmla="*/ 111192 w 166157"/>
                  <a:gd name="connsiteY17" fmla="*/ 15533 h 157143"/>
                  <a:gd name="connsiteX18" fmla="*/ 118646 w 166157"/>
                  <a:gd name="connsiteY18" fmla="*/ 25159 h 157143"/>
                  <a:gd name="connsiteX19" fmla="*/ 118646 w 166157"/>
                  <a:gd name="connsiteY19" fmla="*/ 3734 h 157143"/>
                  <a:gd name="connsiteX20" fmla="*/ 166157 w 166157"/>
                  <a:gd name="connsiteY20" fmla="*/ 3734 h 157143"/>
                  <a:gd name="connsiteX21" fmla="*/ 82924 w 166157"/>
                  <a:gd name="connsiteY21" fmla="*/ 116785 h 157143"/>
                  <a:gd name="connsiteX22" fmla="*/ 97520 w 166157"/>
                  <a:gd name="connsiteY22" fmla="*/ 113682 h 157143"/>
                  <a:gd name="connsiteX23" fmla="*/ 108710 w 166157"/>
                  <a:gd name="connsiteY23" fmla="*/ 105454 h 157143"/>
                  <a:gd name="connsiteX24" fmla="*/ 116010 w 166157"/>
                  <a:gd name="connsiteY24" fmla="*/ 93339 h 157143"/>
                  <a:gd name="connsiteX25" fmla="*/ 118643 w 166157"/>
                  <a:gd name="connsiteY25" fmla="*/ 78588 h 157143"/>
                  <a:gd name="connsiteX26" fmla="*/ 108704 w 166157"/>
                  <a:gd name="connsiteY26" fmla="*/ 51877 h 157143"/>
                  <a:gd name="connsiteX27" fmla="*/ 97514 w 166157"/>
                  <a:gd name="connsiteY27" fmla="*/ 43491 h 157143"/>
                  <a:gd name="connsiteX28" fmla="*/ 82918 w 166157"/>
                  <a:gd name="connsiteY28" fmla="*/ 40388 h 157143"/>
                  <a:gd name="connsiteX29" fmla="*/ 68321 w 166157"/>
                  <a:gd name="connsiteY29" fmla="*/ 43491 h 157143"/>
                  <a:gd name="connsiteX30" fmla="*/ 57131 w 166157"/>
                  <a:gd name="connsiteY30" fmla="*/ 51877 h 157143"/>
                  <a:gd name="connsiteX31" fmla="*/ 47195 w 166157"/>
                  <a:gd name="connsiteY31" fmla="*/ 78588 h 157143"/>
                  <a:gd name="connsiteX32" fmla="*/ 49829 w 166157"/>
                  <a:gd name="connsiteY32" fmla="*/ 93339 h 157143"/>
                  <a:gd name="connsiteX33" fmla="*/ 57125 w 166157"/>
                  <a:gd name="connsiteY33" fmla="*/ 105454 h 157143"/>
                  <a:gd name="connsiteX34" fmla="*/ 68315 w 166157"/>
                  <a:gd name="connsiteY34" fmla="*/ 113682 h 157143"/>
                  <a:gd name="connsiteX35" fmla="*/ 82924 w 166157"/>
                  <a:gd name="connsiteY35" fmla="*/ 116785 h 15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157" h="157143">
                    <a:moveTo>
                      <a:pt x="166157" y="3734"/>
                    </a:moveTo>
                    <a:lnTo>
                      <a:pt x="166157" y="153435"/>
                    </a:lnTo>
                    <a:lnTo>
                      <a:pt x="118640" y="153435"/>
                    </a:lnTo>
                    <a:lnTo>
                      <a:pt x="118640" y="132310"/>
                    </a:lnTo>
                    <a:cubicBezTo>
                      <a:pt x="116690" y="135945"/>
                      <a:pt x="114174" y="139248"/>
                      <a:pt x="111185" y="142091"/>
                    </a:cubicBezTo>
                    <a:cubicBezTo>
                      <a:pt x="107990" y="145161"/>
                      <a:pt x="104385" y="147774"/>
                      <a:pt x="100472" y="149855"/>
                    </a:cubicBezTo>
                    <a:cubicBezTo>
                      <a:pt x="96277" y="152086"/>
                      <a:pt x="91850" y="153851"/>
                      <a:pt x="87271" y="155121"/>
                    </a:cubicBezTo>
                    <a:cubicBezTo>
                      <a:pt x="82625" y="156448"/>
                      <a:pt x="77817" y="157127"/>
                      <a:pt x="72985" y="157139"/>
                    </a:cubicBezTo>
                    <a:cubicBezTo>
                      <a:pt x="62780" y="157255"/>
                      <a:pt x="52668" y="155190"/>
                      <a:pt x="43325" y="151083"/>
                    </a:cubicBezTo>
                    <a:cubicBezTo>
                      <a:pt x="34572" y="147230"/>
                      <a:pt x="26700" y="141630"/>
                      <a:pt x="20188" y="134626"/>
                    </a:cubicBezTo>
                    <a:cubicBezTo>
                      <a:pt x="13607" y="127423"/>
                      <a:pt x="8538" y="118975"/>
                      <a:pt x="5279" y="109778"/>
                    </a:cubicBezTo>
                    <a:cubicBezTo>
                      <a:pt x="-1760" y="89564"/>
                      <a:pt x="-1760" y="67566"/>
                      <a:pt x="5279" y="47352"/>
                    </a:cubicBezTo>
                    <a:cubicBezTo>
                      <a:pt x="8538" y="38155"/>
                      <a:pt x="13607" y="29707"/>
                      <a:pt x="20188" y="22504"/>
                    </a:cubicBezTo>
                    <a:cubicBezTo>
                      <a:pt x="26700" y="15500"/>
                      <a:pt x="34572" y="9901"/>
                      <a:pt x="43325" y="6048"/>
                    </a:cubicBezTo>
                    <a:cubicBezTo>
                      <a:pt x="52671" y="1944"/>
                      <a:pt x="62785" y="-116"/>
                      <a:pt x="72992" y="5"/>
                    </a:cubicBezTo>
                    <a:cubicBezTo>
                      <a:pt x="77824" y="16"/>
                      <a:pt x="82632" y="695"/>
                      <a:pt x="87278" y="2023"/>
                    </a:cubicBezTo>
                    <a:cubicBezTo>
                      <a:pt x="91879" y="3305"/>
                      <a:pt x="96311" y="5130"/>
                      <a:pt x="100479" y="7460"/>
                    </a:cubicBezTo>
                    <a:cubicBezTo>
                      <a:pt x="104401" y="9650"/>
                      <a:pt x="108005" y="12366"/>
                      <a:pt x="111192" y="15533"/>
                    </a:cubicBezTo>
                    <a:cubicBezTo>
                      <a:pt x="114103" y="18388"/>
                      <a:pt x="116611" y="21626"/>
                      <a:pt x="118646" y="25159"/>
                    </a:cubicBezTo>
                    <a:lnTo>
                      <a:pt x="118646" y="3734"/>
                    </a:lnTo>
                    <a:lnTo>
                      <a:pt x="166157" y="3734"/>
                    </a:lnTo>
                    <a:close/>
                    <a:moveTo>
                      <a:pt x="82924" y="116785"/>
                    </a:moveTo>
                    <a:cubicBezTo>
                      <a:pt x="87961" y="116862"/>
                      <a:pt x="92950" y="115801"/>
                      <a:pt x="97520" y="113682"/>
                    </a:cubicBezTo>
                    <a:cubicBezTo>
                      <a:pt x="101754" y="111701"/>
                      <a:pt x="105557" y="108904"/>
                      <a:pt x="108710" y="105454"/>
                    </a:cubicBezTo>
                    <a:cubicBezTo>
                      <a:pt x="111891" y="101916"/>
                      <a:pt x="114368" y="97805"/>
                      <a:pt x="116010" y="93339"/>
                    </a:cubicBezTo>
                    <a:cubicBezTo>
                      <a:pt x="117777" y="88623"/>
                      <a:pt x="118670" y="83625"/>
                      <a:pt x="118643" y="78588"/>
                    </a:cubicBezTo>
                    <a:cubicBezTo>
                      <a:pt x="118715" y="68768"/>
                      <a:pt x="115178" y="59262"/>
                      <a:pt x="108704" y="51877"/>
                    </a:cubicBezTo>
                    <a:cubicBezTo>
                      <a:pt x="105584" y="48349"/>
                      <a:pt x="101776" y="45495"/>
                      <a:pt x="97514" y="43491"/>
                    </a:cubicBezTo>
                    <a:cubicBezTo>
                      <a:pt x="92920" y="41445"/>
                      <a:pt x="87947" y="40388"/>
                      <a:pt x="82918" y="40388"/>
                    </a:cubicBezTo>
                    <a:cubicBezTo>
                      <a:pt x="77888" y="40388"/>
                      <a:pt x="72915" y="41445"/>
                      <a:pt x="68321" y="43491"/>
                    </a:cubicBezTo>
                    <a:cubicBezTo>
                      <a:pt x="64060" y="45496"/>
                      <a:pt x="60252" y="48350"/>
                      <a:pt x="57131" y="51877"/>
                    </a:cubicBezTo>
                    <a:cubicBezTo>
                      <a:pt x="50660" y="59264"/>
                      <a:pt x="47124" y="68769"/>
                      <a:pt x="47195" y="78588"/>
                    </a:cubicBezTo>
                    <a:cubicBezTo>
                      <a:pt x="47165" y="83625"/>
                      <a:pt x="48058" y="88624"/>
                      <a:pt x="49829" y="93339"/>
                    </a:cubicBezTo>
                    <a:cubicBezTo>
                      <a:pt x="51470" y="97804"/>
                      <a:pt x="53945" y="101916"/>
                      <a:pt x="57125" y="105454"/>
                    </a:cubicBezTo>
                    <a:cubicBezTo>
                      <a:pt x="60279" y="108903"/>
                      <a:pt x="64082" y="111699"/>
                      <a:pt x="68315" y="113682"/>
                    </a:cubicBezTo>
                    <a:cubicBezTo>
                      <a:pt x="72889" y="115804"/>
                      <a:pt x="77883" y="116865"/>
                      <a:pt x="82924" y="116785"/>
                    </a:cubicBez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3" name="Freeform 52">
                <a:extLst>
                  <a:ext uri="{FF2B5EF4-FFF2-40B4-BE49-F238E27FC236}">
                    <a16:creationId xmlns:a16="http://schemas.microsoft.com/office/drawing/2014/main" id="{C11D0F4C-1864-E755-316E-425EB5E6F066}"/>
                  </a:ext>
                </a:extLst>
              </p:cNvPr>
              <p:cNvSpPr/>
              <p:nvPr/>
            </p:nvSpPr>
            <p:spPr>
              <a:xfrm>
                <a:off x="10811231" y="-982557"/>
                <a:ext cx="166461" cy="221117"/>
              </a:xfrm>
              <a:custGeom>
                <a:avLst/>
                <a:gdLst>
                  <a:gd name="connsiteX0" fmla="*/ 47521 w 166461"/>
                  <a:gd name="connsiteY0" fmla="*/ 217394 h 221117"/>
                  <a:gd name="connsiteX1" fmla="*/ 0 w 166461"/>
                  <a:gd name="connsiteY1" fmla="*/ 217394 h 221117"/>
                  <a:gd name="connsiteX2" fmla="*/ 0 w 166461"/>
                  <a:gd name="connsiteY2" fmla="*/ 0 h 221117"/>
                  <a:gd name="connsiteX3" fmla="*/ 47521 w 166461"/>
                  <a:gd name="connsiteY3" fmla="*/ 0 h 221117"/>
                  <a:gd name="connsiteX4" fmla="*/ 47521 w 166461"/>
                  <a:gd name="connsiteY4" fmla="*/ 89121 h 221117"/>
                  <a:gd name="connsiteX5" fmla="*/ 54976 w 166461"/>
                  <a:gd name="connsiteY5" fmla="*/ 79495 h 221117"/>
                  <a:gd name="connsiteX6" fmla="*/ 65837 w 166461"/>
                  <a:gd name="connsiteY6" fmla="*/ 71421 h 221117"/>
                  <a:gd name="connsiteX7" fmla="*/ 79037 w 166461"/>
                  <a:gd name="connsiteY7" fmla="*/ 65985 h 221117"/>
                  <a:gd name="connsiteX8" fmla="*/ 93479 w 166461"/>
                  <a:gd name="connsiteY8" fmla="*/ 63967 h 221117"/>
                  <a:gd name="connsiteX9" fmla="*/ 123139 w 166461"/>
                  <a:gd name="connsiteY9" fmla="*/ 70023 h 221117"/>
                  <a:gd name="connsiteX10" fmla="*/ 146273 w 166461"/>
                  <a:gd name="connsiteY10" fmla="*/ 86479 h 221117"/>
                  <a:gd name="connsiteX11" fmla="*/ 161190 w 166461"/>
                  <a:gd name="connsiteY11" fmla="*/ 111327 h 221117"/>
                  <a:gd name="connsiteX12" fmla="*/ 161190 w 166461"/>
                  <a:gd name="connsiteY12" fmla="*/ 173754 h 221117"/>
                  <a:gd name="connsiteX13" fmla="*/ 146273 w 166461"/>
                  <a:gd name="connsiteY13" fmla="*/ 198602 h 221117"/>
                  <a:gd name="connsiteX14" fmla="*/ 123139 w 166461"/>
                  <a:gd name="connsiteY14" fmla="*/ 215058 h 221117"/>
                  <a:gd name="connsiteX15" fmla="*/ 93479 w 166461"/>
                  <a:gd name="connsiteY15" fmla="*/ 221113 h 221117"/>
                  <a:gd name="connsiteX16" fmla="*/ 79037 w 166461"/>
                  <a:gd name="connsiteY16" fmla="*/ 219096 h 221117"/>
                  <a:gd name="connsiteX17" fmla="*/ 65837 w 166461"/>
                  <a:gd name="connsiteY17" fmla="*/ 213830 h 221117"/>
                  <a:gd name="connsiteX18" fmla="*/ 54976 w 166461"/>
                  <a:gd name="connsiteY18" fmla="*/ 206066 h 221117"/>
                  <a:gd name="connsiteX19" fmla="*/ 47521 w 166461"/>
                  <a:gd name="connsiteY19" fmla="*/ 196285 h 221117"/>
                  <a:gd name="connsiteX20" fmla="*/ 47521 w 166461"/>
                  <a:gd name="connsiteY20" fmla="*/ 217394 h 221117"/>
                  <a:gd name="connsiteX21" fmla="*/ 83549 w 166461"/>
                  <a:gd name="connsiteY21" fmla="*/ 180744 h 221117"/>
                  <a:gd name="connsiteX22" fmla="*/ 97837 w 166461"/>
                  <a:gd name="connsiteY22" fmla="*/ 177641 h 221117"/>
                  <a:gd name="connsiteX23" fmla="*/ 109027 w 166461"/>
                  <a:gd name="connsiteY23" fmla="*/ 169412 h 221117"/>
                  <a:gd name="connsiteX24" fmla="*/ 116327 w 166461"/>
                  <a:gd name="connsiteY24" fmla="*/ 157297 h 221117"/>
                  <a:gd name="connsiteX25" fmla="*/ 118960 w 166461"/>
                  <a:gd name="connsiteY25" fmla="*/ 142547 h 221117"/>
                  <a:gd name="connsiteX26" fmla="*/ 109020 w 166461"/>
                  <a:gd name="connsiteY26" fmla="*/ 115836 h 221117"/>
                  <a:gd name="connsiteX27" fmla="*/ 97830 w 166461"/>
                  <a:gd name="connsiteY27" fmla="*/ 107450 h 221117"/>
                  <a:gd name="connsiteX28" fmla="*/ 83549 w 166461"/>
                  <a:gd name="connsiteY28" fmla="*/ 104330 h 221117"/>
                  <a:gd name="connsiteX29" fmla="*/ 68799 w 166461"/>
                  <a:gd name="connsiteY29" fmla="*/ 107433 h 221117"/>
                  <a:gd name="connsiteX30" fmla="*/ 57464 w 166461"/>
                  <a:gd name="connsiteY30" fmla="*/ 115819 h 221117"/>
                  <a:gd name="connsiteX31" fmla="*/ 47525 w 166461"/>
                  <a:gd name="connsiteY31" fmla="*/ 142530 h 221117"/>
                  <a:gd name="connsiteX32" fmla="*/ 50158 w 166461"/>
                  <a:gd name="connsiteY32" fmla="*/ 157281 h 221117"/>
                  <a:gd name="connsiteX33" fmla="*/ 57458 w 166461"/>
                  <a:gd name="connsiteY33" fmla="*/ 169396 h 221117"/>
                  <a:gd name="connsiteX34" fmla="*/ 68792 w 166461"/>
                  <a:gd name="connsiteY34" fmla="*/ 177624 h 221117"/>
                  <a:gd name="connsiteX35" fmla="*/ 83549 w 166461"/>
                  <a:gd name="connsiteY35" fmla="*/ 180744 h 2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461" h="221117">
                    <a:moveTo>
                      <a:pt x="47521" y="217394"/>
                    </a:moveTo>
                    <a:lnTo>
                      <a:pt x="0" y="217394"/>
                    </a:lnTo>
                    <a:lnTo>
                      <a:pt x="0" y="0"/>
                    </a:lnTo>
                    <a:lnTo>
                      <a:pt x="47521" y="0"/>
                    </a:lnTo>
                    <a:lnTo>
                      <a:pt x="47521" y="89121"/>
                    </a:lnTo>
                    <a:cubicBezTo>
                      <a:pt x="49557" y="85588"/>
                      <a:pt x="52065" y="82349"/>
                      <a:pt x="54976" y="79495"/>
                    </a:cubicBezTo>
                    <a:cubicBezTo>
                      <a:pt x="58195" y="76301"/>
                      <a:pt x="61852" y="73583"/>
                      <a:pt x="65837" y="71421"/>
                    </a:cubicBezTo>
                    <a:cubicBezTo>
                      <a:pt x="70022" y="69126"/>
                      <a:pt x="74449" y="67303"/>
                      <a:pt x="79037" y="65985"/>
                    </a:cubicBezTo>
                    <a:cubicBezTo>
                      <a:pt x="83732" y="64636"/>
                      <a:pt x="88594" y="63956"/>
                      <a:pt x="93479" y="63967"/>
                    </a:cubicBezTo>
                    <a:cubicBezTo>
                      <a:pt x="103684" y="63851"/>
                      <a:pt x="113796" y="65916"/>
                      <a:pt x="123139" y="70023"/>
                    </a:cubicBezTo>
                    <a:cubicBezTo>
                      <a:pt x="131891" y="73876"/>
                      <a:pt x="139768" y="79476"/>
                      <a:pt x="146273" y="86479"/>
                    </a:cubicBezTo>
                    <a:cubicBezTo>
                      <a:pt x="152855" y="93683"/>
                      <a:pt x="157923" y="102132"/>
                      <a:pt x="161190" y="111327"/>
                    </a:cubicBezTo>
                    <a:cubicBezTo>
                      <a:pt x="168219" y="131541"/>
                      <a:pt x="168219" y="153540"/>
                      <a:pt x="161190" y="173754"/>
                    </a:cubicBezTo>
                    <a:cubicBezTo>
                      <a:pt x="157923" y="182948"/>
                      <a:pt x="152855" y="191398"/>
                      <a:pt x="146273" y="198602"/>
                    </a:cubicBezTo>
                    <a:cubicBezTo>
                      <a:pt x="139768" y="205604"/>
                      <a:pt x="131891" y="211204"/>
                      <a:pt x="123139" y="215058"/>
                    </a:cubicBezTo>
                    <a:cubicBezTo>
                      <a:pt x="113796" y="219165"/>
                      <a:pt x="103684" y="221229"/>
                      <a:pt x="93479" y="221113"/>
                    </a:cubicBezTo>
                    <a:cubicBezTo>
                      <a:pt x="88594" y="221125"/>
                      <a:pt x="83732" y="220445"/>
                      <a:pt x="79037" y="219096"/>
                    </a:cubicBezTo>
                    <a:cubicBezTo>
                      <a:pt x="74471" y="217791"/>
                      <a:pt x="70048" y="216027"/>
                      <a:pt x="65837" y="213830"/>
                    </a:cubicBezTo>
                    <a:cubicBezTo>
                      <a:pt x="61863" y="211777"/>
                      <a:pt x="58205" y="209162"/>
                      <a:pt x="54976" y="206066"/>
                    </a:cubicBezTo>
                    <a:cubicBezTo>
                      <a:pt x="51987" y="203222"/>
                      <a:pt x="49471" y="199921"/>
                      <a:pt x="47521" y="196285"/>
                    </a:cubicBezTo>
                    <a:lnTo>
                      <a:pt x="47521" y="217394"/>
                    </a:lnTo>
                    <a:close/>
                    <a:moveTo>
                      <a:pt x="83549" y="180744"/>
                    </a:moveTo>
                    <a:cubicBezTo>
                      <a:pt x="88485" y="180798"/>
                      <a:pt x="93369" y="179738"/>
                      <a:pt x="97837" y="177641"/>
                    </a:cubicBezTo>
                    <a:cubicBezTo>
                      <a:pt x="102071" y="175659"/>
                      <a:pt x="105873" y="172863"/>
                      <a:pt x="109027" y="169412"/>
                    </a:cubicBezTo>
                    <a:cubicBezTo>
                      <a:pt x="112207" y="165875"/>
                      <a:pt x="114685" y="161763"/>
                      <a:pt x="116327" y="157297"/>
                    </a:cubicBezTo>
                    <a:cubicBezTo>
                      <a:pt x="118094" y="152582"/>
                      <a:pt x="118985" y="147583"/>
                      <a:pt x="118960" y="142547"/>
                    </a:cubicBezTo>
                    <a:cubicBezTo>
                      <a:pt x="119031" y="132726"/>
                      <a:pt x="115494" y="123221"/>
                      <a:pt x="109020" y="115836"/>
                    </a:cubicBezTo>
                    <a:cubicBezTo>
                      <a:pt x="105900" y="112308"/>
                      <a:pt x="102093" y="109454"/>
                      <a:pt x="97830" y="107450"/>
                    </a:cubicBezTo>
                    <a:cubicBezTo>
                      <a:pt x="93365" y="105351"/>
                      <a:pt x="88483" y="104284"/>
                      <a:pt x="83549" y="104330"/>
                    </a:cubicBezTo>
                    <a:cubicBezTo>
                      <a:pt x="78464" y="104267"/>
                      <a:pt x="73428" y="105327"/>
                      <a:pt x="68799" y="107433"/>
                    </a:cubicBezTo>
                    <a:cubicBezTo>
                      <a:pt x="64478" y="109408"/>
                      <a:pt x="60616" y="112264"/>
                      <a:pt x="57464" y="115819"/>
                    </a:cubicBezTo>
                    <a:cubicBezTo>
                      <a:pt x="50990" y="123205"/>
                      <a:pt x="47453" y="132710"/>
                      <a:pt x="47525" y="142530"/>
                    </a:cubicBezTo>
                    <a:cubicBezTo>
                      <a:pt x="47497" y="147567"/>
                      <a:pt x="48389" y="152565"/>
                      <a:pt x="50158" y="157281"/>
                    </a:cubicBezTo>
                    <a:cubicBezTo>
                      <a:pt x="51797" y="161748"/>
                      <a:pt x="54275" y="165859"/>
                      <a:pt x="57458" y="169396"/>
                    </a:cubicBezTo>
                    <a:cubicBezTo>
                      <a:pt x="60644" y="172873"/>
                      <a:pt x="64499" y="175671"/>
                      <a:pt x="68792" y="177624"/>
                    </a:cubicBezTo>
                    <a:cubicBezTo>
                      <a:pt x="73421" y="179740"/>
                      <a:pt x="78460" y="180806"/>
                      <a:pt x="83549" y="180744"/>
                    </a:cubicBez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4" name="Freeform 53">
                <a:extLst>
                  <a:ext uri="{FF2B5EF4-FFF2-40B4-BE49-F238E27FC236}">
                    <a16:creationId xmlns:a16="http://schemas.microsoft.com/office/drawing/2014/main" id="{4AA7D836-3898-36DD-1986-2CF2D6A064DA}"/>
                  </a:ext>
                </a:extLst>
              </p:cNvPr>
              <p:cNvSpPr/>
              <p:nvPr/>
            </p:nvSpPr>
            <p:spPr>
              <a:xfrm>
                <a:off x="10980956" y="-918926"/>
                <a:ext cx="134192" cy="157796"/>
              </a:xfrm>
              <a:custGeom>
                <a:avLst/>
                <a:gdLst>
                  <a:gd name="connsiteX0" fmla="*/ 86030 w 134192"/>
                  <a:gd name="connsiteY0" fmla="*/ 65556 h 157796"/>
                  <a:gd name="connsiteX1" fmla="*/ 104661 w 134192"/>
                  <a:gd name="connsiteY1" fmla="*/ 71612 h 157796"/>
                  <a:gd name="connsiteX2" fmla="*/ 119882 w 134192"/>
                  <a:gd name="connsiteY2" fmla="*/ 79689 h 157796"/>
                  <a:gd name="connsiteX3" fmla="*/ 130283 w 134192"/>
                  <a:gd name="connsiteY3" fmla="*/ 91645 h 157796"/>
                  <a:gd name="connsiteX4" fmla="*/ 134169 w 134192"/>
                  <a:gd name="connsiteY4" fmla="*/ 109658 h 157796"/>
                  <a:gd name="connsiteX5" fmla="*/ 128883 w 134192"/>
                  <a:gd name="connsiteY5" fmla="*/ 132176 h 157796"/>
                  <a:gd name="connsiteX6" fmla="*/ 114290 w 134192"/>
                  <a:gd name="connsiteY6" fmla="*/ 147086 h 157796"/>
                  <a:gd name="connsiteX7" fmla="*/ 92707 w 134192"/>
                  <a:gd name="connsiteY7" fmla="*/ 155313 h 157796"/>
                  <a:gd name="connsiteX8" fmla="*/ 66456 w 134192"/>
                  <a:gd name="connsiteY8" fmla="*/ 157794 h 157796"/>
                  <a:gd name="connsiteX9" fmla="*/ 15992 w 134192"/>
                  <a:gd name="connsiteY9" fmla="*/ 143820 h 157796"/>
                  <a:gd name="connsiteX10" fmla="*/ 0 w 134192"/>
                  <a:gd name="connsiteY10" fmla="*/ 103753 h 157796"/>
                  <a:gd name="connsiteX11" fmla="*/ 44101 w 134192"/>
                  <a:gd name="connsiteY11" fmla="*/ 103753 h 157796"/>
                  <a:gd name="connsiteX12" fmla="*/ 50778 w 134192"/>
                  <a:gd name="connsiteY12" fmla="*/ 120680 h 157796"/>
                  <a:gd name="connsiteX13" fmla="*/ 68018 w 134192"/>
                  <a:gd name="connsiteY13" fmla="*/ 125805 h 157796"/>
                  <a:gd name="connsiteX14" fmla="*/ 82144 w 134192"/>
                  <a:gd name="connsiteY14" fmla="*/ 122546 h 157796"/>
                  <a:gd name="connsiteX15" fmla="*/ 86373 w 134192"/>
                  <a:gd name="connsiteY15" fmla="*/ 117953 h 157796"/>
                  <a:gd name="connsiteX16" fmla="*/ 87582 w 134192"/>
                  <a:gd name="connsiteY16" fmla="*/ 111831 h 157796"/>
                  <a:gd name="connsiteX17" fmla="*/ 85249 w 134192"/>
                  <a:gd name="connsiteY17" fmla="*/ 104843 h 157796"/>
                  <a:gd name="connsiteX18" fmla="*/ 78105 w 134192"/>
                  <a:gd name="connsiteY18" fmla="*/ 99874 h 157796"/>
                  <a:gd name="connsiteX19" fmla="*/ 65684 w 134192"/>
                  <a:gd name="connsiteY19" fmla="*/ 95213 h 157796"/>
                  <a:gd name="connsiteX20" fmla="*/ 47520 w 134192"/>
                  <a:gd name="connsiteY20" fmla="*/ 89470 h 157796"/>
                  <a:gd name="connsiteX21" fmla="*/ 29813 w 134192"/>
                  <a:gd name="connsiteY21" fmla="*/ 83415 h 157796"/>
                  <a:gd name="connsiteX22" fmla="*/ 15059 w 134192"/>
                  <a:gd name="connsiteY22" fmla="*/ 75493 h 157796"/>
                  <a:gd name="connsiteX23" fmla="*/ 4972 w 134192"/>
                  <a:gd name="connsiteY23" fmla="*/ 63690 h 157796"/>
                  <a:gd name="connsiteX24" fmla="*/ 1238 w 134192"/>
                  <a:gd name="connsiteY24" fmla="*/ 45675 h 157796"/>
                  <a:gd name="connsiteX25" fmla="*/ 19098 w 134192"/>
                  <a:gd name="connsiteY25" fmla="*/ 11203 h 157796"/>
                  <a:gd name="connsiteX26" fmla="*/ 67389 w 134192"/>
                  <a:gd name="connsiteY26" fmla="*/ 13 h 157796"/>
                  <a:gd name="connsiteX27" fmla="*/ 95812 w 134192"/>
                  <a:gd name="connsiteY27" fmla="*/ 3897 h 157796"/>
                  <a:gd name="connsiteX28" fmla="*/ 115995 w 134192"/>
                  <a:gd name="connsiteY28" fmla="*/ 14610 h 157796"/>
                  <a:gd name="connsiteX29" fmla="*/ 127959 w 134192"/>
                  <a:gd name="connsiteY29" fmla="*/ 30762 h 157796"/>
                  <a:gd name="connsiteX30" fmla="*/ 131997 w 134192"/>
                  <a:gd name="connsiteY30" fmla="*/ 50638 h 157796"/>
                  <a:gd name="connsiteX31" fmla="*/ 85096 w 134192"/>
                  <a:gd name="connsiteY31" fmla="*/ 50638 h 157796"/>
                  <a:gd name="connsiteX32" fmla="*/ 80286 w 134192"/>
                  <a:gd name="connsiteY32" fmla="*/ 36196 h 157796"/>
                  <a:gd name="connsiteX33" fmla="*/ 73447 w 134192"/>
                  <a:gd name="connsiteY33" fmla="*/ 32079 h 157796"/>
                  <a:gd name="connsiteX34" fmla="*/ 65532 w 134192"/>
                  <a:gd name="connsiteY34" fmla="*/ 31072 h 157796"/>
                  <a:gd name="connsiteX35" fmla="*/ 53111 w 134192"/>
                  <a:gd name="connsiteY35" fmla="*/ 34333 h 157796"/>
                  <a:gd name="connsiteX36" fmla="*/ 49063 w 134192"/>
                  <a:gd name="connsiteY36" fmla="*/ 38645 h 157796"/>
                  <a:gd name="connsiteX37" fmla="*/ 47825 w 134192"/>
                  <a:gd name="connsiteY37" fmla="*/ 44427 h 157796"/>
                  <a:gd name="connsiteX38" fmla="*/ 50311 w 134192"/>
                  <a:gd name="connsiteY38" fmla="*/ 51105 h 157796"/>
                  <a:gd name="connsiteX39" fmla="*/ 57607 w 134192"/>
                  <a:gd name="connsiteY39" fmla="*/ 55920 h 157796"/>
                  <a:gd name="connsiteX40" fmla="*/ 69571 w 134192"/>
                  <a:gd name="connsiteY40" fmla="*/ 60268 h 157796"/>
                  <a:gd name="connsiteX41" fmla="*/ 86030 w 134192"/>
                  <a:gd name="connsiteY41" fmla="*/ 65556 h 15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4192" h="157796">
                    <a:moveTo>
                      <a:pt x="86030" y="65556"/>
                    </a:moveTo>
                    <a:cubicBezTo>
                      <a:pt x="92650" y="67419"/>
                      <a:pt x="98860" y="69438"/>
                      <a:pt x="104661" y="71612"/>
                    </a:cubicBezTo>
                    <a:cubicBezTo>
                      <a:pt x="110080" y="73587"/>
                      <a:pt x="115205" y="76305"/>
                      <a:pt x="119882" y="79689"/>
                    </a:cubicBezTo>
                    <a:cubicBezTo>
                      <a:pt x="124187" y="82857"/>
                      <a:pt x="127740" y="86941"/>
                      <a:pt x="130283" y="91645"/>
                    </a:cubicBezTo>
                    <a:cubicBezTo>
                      <a:pt x="133055" y="97233"/>
                      <a:pt x="134388" y="103424"/>
                      <a:pt x="134169" y="109658"/>
                    </a:cubicBezTo>
                    <a:cubicBezTo>
                      <a:pt x="134426" y="117499"/>
                      <a:pt x="132598" y="125268"/>
                      <a:pt x="128883" y="132176"/>
                    </a:cubicBezTo>
                    <a:cubicBezTo>
                      <a:pt x="125349" y="138298"/>
                      <a:pt x="120329" y="143426"/>
                      <a:pt x="114290" y="147086"/>
                    </a:cubicBezTo>
                    <a:cubicBezTo>
                      <a:pt x="107642" y="151086"/>
                      <a:pt x="100327" y="153872"/>
                      <a:pt x="92707" y="155313"/>
                    </a:cubicBezTo>
                    <a:cubicBezTo>
                      <a:pt x="84058" y="157011"/>
                      <a:pt x="75267" y="157842"/>
                      <a:pt x="66456" y="157794"/>
                    </a:cubicBezTo>
                    <a:cubicBezTo>
                      <a:pt x="45129" y="157794"/>
                      <a:pt x="28308" y="153137"/>
                      <a:pt x="15992" y="143820"/>
                    </a:cubicBezTo>
                    <a:cubicBezTo>
                      <a:pt x="3667" y="134503"/>
                      <a:pt x="0" y="121148"/>
                      <a:pt x="0" y="103753"/>
                    </a:cubicBezTo>
                    <a:lnTo>
                      <a:pt x="44101" y="103753"/>
                    </a:lnTo>
                    <a:cubicBezTo>
                      <a:pt x="44101" y="111627"/>
                      <a:pt x="46330" y="117268"/>
                      <a:pt x="50778" y="120680"/>
                    </a:cubicBezTo>
                    <a:cubicBezTo>
                      <a:pt x="55788" y="124271"/>
                      <a:pt x="61855" y="126075"/>
                      <a:pt x="68018" y="125805"/>
                    </a:cubicBezTo>
                    <a:cubicBezTo>
                      <a:pt x="72933" y="126016"/>
                      <a:pt x="77819" y="124890"/>
                      <a:pt x="82144" y="122546"/>
                    </a:cubicBezTo>
                    <a:cubicBezTo>
                      <a:pt x="83953" y="121433"/>
                      <a:pt x="85411" y="119844"/>
                      <a:pt x="86373" y="117953"/>
                    </a:cubicBezTo>
                    <a:cubicBezTo>
                      <a:pt x="87325" y="116063"/>
                      <a:pt x="87744" y="113943"/>
                      <a:pt x="87582" y="111831"/>
                    </a:cubicBezTo>
                    <a:cubicBezTo>
                      <a:pt x="87706" y="109292"/>
                      <a:pt x="86877" y="106800"/>
                      <a:pt x="85249" y="104843"/>
                    </a:cubicBezTo>
                    <a:cubicBezTo>
                      <a:pt x="83220" y="102739"/>
                      <a:pt x="80791" y="101051"/>
                      <a:pt x="78105" y="99874"/>
                    </a:cubicBezTo>
                    <a:cubicBezTo>
                      <a:pt x="74085" y="98014"/>
                      <a:pt x="69933" y="96456"/>
                      <a:pt x="65684" y="95213"/>
                    </a:cubicBezTo>
                    <a:cubicBezTo>
                      <a:pt x="60608" y="93660"/>
                      <a:pt x="54550" y="91745"/>
                      <a:pt x="47520" y="89470"/>
                    </a:cubicBezTo>
                    <a:cubicBezTo>
                      <a:pt x="41310" y="87605"/>
                      <a:pt x="35404" y="85586"/>
                      <a:pt x="29813" y="83415"/>
                    </a:cubicBezTo>
                    <a:cubicBezTo>
                      <a:pt x="24574" y="81429"/>
                      <a:pt x="19612" y="78766"/>
                      <a:pt x="15059" y="75493"/>
                    </a:cubicBezTo>
                    <a:cubicBezTo>
                      <a:pt x="10820" y="72398"/>
                      <a:pt x="7372" y="68357"/>
                      <a:pt x="4972" y="63690"/>
                    </a:cubicBezTo>
                    <a:cubicBezTo>
                      <a:pt x="2295" y="58072"/>
                      <a:pt x="1019" y="51893"/>
                      <a:pt x="1238" y="45675"/>
                    </a:cubicBezTo>
                    <a:cubicBezTo>
                      <a:pt x="1238" y="30147"/>
                      <a:pt x="7191" y="18656"/>
                      <a:pt x="19098" y="11203"/>
                    </a:cubicBezTo>
                    <a:cubicBezTo>
                      <a:pt x="31004" y="3750"/>
                      <a:pt x="47101" y="20"/>
                      <a:pt x="67389" y="13"/>
                    </a:cubicBezTo>
                    <a:cubicBezTo>
                      <a:pt x="77010" y="-148"/>
                      <a:pt x="86592" y="1162"/>
                      <a:pt x="95812" y="3897"/>
                    </a:cubicBezTo>
                    <a:cubicBezTo>
                      <a:pt x="103194" y="6061"/>
                      <a:pt x="110061" y="9706"/>
                      <a:pt x="115995" y="14610"/>
                    </a:cubicBezTo>
                    <a:cubicBezTo>
                      <a:pt x="121168" y="19012"/>
                      <a:pt x="125254" y="24537"/>
                      <a:pt x="127959" y="30762"/>
                    </a:cubicBezTo>
                    <a:cubicBezTo>
                      <a:pt x="130654" y="37037"/>
                      <a:pt x="132036" y="43805"/>
                      <a:pt x="131997" y="50638"/>
                    </a:cubicBezTo>
                    <a:lnTo>
                      <a:pt x="85096" y="50638"/>
                    </a:lnTo>
                    <a:cubicBezTo>
                      <a:pt x="85430" y="45382"/>
                      <a:pt x="83696" y="40204"/>
                      <a:pt x="80286" y="36196"/>
                    </a:cubicBezTo>
                    <a:cubicBezTo>
                      <a:pt x="78315" y="34364"/>
                      <a:pt x="75990" y="32961"/>
                      <a:pt x="73447" y="32079"/>
                    </a:cubicBezTo>
                    <a:cubicBezTo>
                      <a:pt x="70904" y="31197"/>
                      <a:pt x="68208" y="30854"/>
                      <a:pt x="65532" y="31072"/>
                    </a:cubicBezTo>
                    <a:cubicBezTo>
                      <a:pt x="61160" y="30965"/>
                      <a:pt x="56855" y="32096"/>
                      <a:pt x="53111" y="34333"/>
                    </a:cubicBezTo>
                    <a:cubicBezTo>
                      <a:pt x="51387" y="35375"/>
                      <a:pt x="49997" y="36866"/>
                      <a:pt x="49063" y="38645"/>
                    </a:cubicBezTo>
                    <a:cubicBezTo>
                      <a:pt x="48130" y="40424"/>
                      <a:pt x="47701" y="42423"/>
                      <a:pt x="47825" y="44427"/>
                    </a:cubicBezTo>
                    <a:cubicBezTo>
                      <a:pt x="47739" y="46894"/>
                      <a:pt x="48635" y="49295"/>
                      <a:pt x="50311" y="51105"/>
                    </a:cubicBezTo>
                    <a:cubicBezTo>
                      <a:pt x="52407" y="53166"/>
                      <a:pt x="54893" y="54802"/>
                      <a:pt x="57607" y="55920"/>
                    </a:cubicBezTo>
                    <a:cubicBezTo>
                      <a:pt x="61503" y="57620"/>
                      <a:pt x="65494" y="59072"/>
                      <a:pt x="69571" y="60268"/>
                    </a:cubicBezTo>
                    <a:cubicBezTo>
                      <a:pt x="74324" y="61727"/>
                      <a:pt x="79810" y="63489"/>
                      <a:pt x="86030" y="65556"/>
                    </a:cubicBez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grpSp>
        <p:sp>
          <p:nvSpPr>
            <p:cNvPr id="46" name="Oval 45">
              <a:extLst>
                <a:ext uri="{FF2B5EF4-FFF2-40B4-BE49-F238E27FC236}">
                  <a16:creationId xmlns:a16="http://schemas.microsoft.com/office/drawing/2014/main" id="{1CFFB9D1-1A92-DFA6-05C4-31B6A5F0ABE5}"/>
                </a:ext>
              </a:extLst>
            </p:cNvPr>
            <p:cNvSpPr/>
            <p:nvPr/>
          </p:nvSpPr>
          <p:spPr>
            <a:xfrm>
              <a:off x="717822" y="2700763"/>
              <a:ext cx="123412" cy="123412"/>
            </a:xfrm>
            <a:prstGeom prst="ellipse">
              <a:avLst/>
            </a:prstGeom>
            <a:solidFill>
              <a:srgbClr val="2E0058">
                <a:lumMod val="50000"/>
                <a:lumOff val="50000"/>
              </a:srgbClr>
            </a:solidFill>
            <a:ln w="12700" cap="flat" cmpd="sng" algn="ctr">
              <a:noFill/>
              <a:prstDash val="solid"/>
              <a:miter lim="800000"/>
            </a:ln>
            <a:effectLst/>
          </p:spPr>
          <p:txBody>
            <a:bodyPr rtlCol="0" anchor="ctr"/>
            <a:lstStyle/>
            <a:p>
              <a:pPr marL="0" marR="0" lvl="0" indent="0" algn="ctr" defTabSz="634687" rtl="0" eaLnBrk="1" fontAlgn="auto" latinLnBrk="0" hangingPunct="1">
                <a:lnSpc>
                  <a:spcPct val="100000"/>
                </a:lnSpc>
                <a:spcBef>
                  <a:spcPts val="0"/>
                </a:spcBef>
                <a:spcAft>
                  <a:spcPts val="0"/>
                </a:spcAft>
                <a:buClrTx/>
                <a:buSzTx/>
                <a:buFontTx/>
                <a:buNone/>
                <a:tabLst/>
                <a:defRPr/>
              </a:pPr>
              <a:endParaRPr kumimoji="0" lang="en-US" sz="2498" b="0" i="0" u="none" strike="noStrike" kern="0" cap="none" spc="0" normalizeH="0" baseline="0" noProof="0" dirty="0" err="1">
                <a:ln>
                  <a:noFill/>
                </a:ln>
                <a:solidFill>
                  <a:srgbClr val="FFFFFF"/>
                </a:solidFill>
                <a:effectLst/>
                <a:uLnTx/>
                <a:uFillTx/>
                <a:latin typeface="Amazon Ember" panose="020F0502020204030204"/>
                <a:ea typeface="+mn-ea"/>
                <a:cs typeface="+mn-cs"/>
              </a:endParaRPr>
            </a:p>
          </p:txBody>
        </p:sp>
      </p:grpSp>
      <p:grpSp>
        <p:nvGrpSpPr>
          <p:cNvPr id="55" name="Group 54">
            <a:extLst>
              <a:ext uri="{FF2B5EF4-FFF2-40B4-BE49-F238E27FC236}">
                <a16:creationId xmlns:a16="http://schemas.microsoft.com/office/drawing/2014/main" id="{734E2600-37EC-9DED-068F-80F8E4D198FD}"/>
              </a:ext>
            </a:extLst>
          </p:cNvPr>
          <p:cNvGrpSpPr/>
          <p:nvPr/>
        </p:nvGrpSpPr>
        <p:grpSpPr>
          <a:xfrm>
            <a:off x="8770362" y="2252105"/>
            <a:ext cx="1460023" cy="2142434"/>
            <a:chOff x="7681227" y="2714019"/>
            <a:chExt cx="1460023" cy="2142434"/>
          </a:xfrm>
        </p:grpSpPr>
        <p:sp>
          <p:nvSpPr>
            <p:cNvPr id="56" name="TextBox 55">
              <a:extLst>
                <a:ext uri="{FF2B5EF4-FFF2-40B4-BE49-F238E27FC236}">
                  <a16:creationId xmlns:a16="http://schemas.microsoft.com/office/drawing/2014/main" id="{DAB5D0D1-9F40-8256-3D48-6BA03FA3E20C}"/>
                </a:ext>
              </a:extLst>
            </p:cNvPr>
            <p:cNvSpPr txBox="1"/>
            <p:nvPr/>
          </p:nvSpPr>
          <p:spPr>
            <a:xfrm>
              <a:off x="7681227" y="3894010"/>
              <a:ext cx="1460023" cy="962443"/>
            </a:xfrm>
            <a:prstGeom prst="rect">
              <a:avLst/>
            </a:prstGeom>
            <a:noFill/>
          </p:spPr>
          <p:txBody>
            <a:bodyPr wrap="square" lIns="0" rIns="0" rtlCol="0">
              <a:spAutoFit/>
            </a:bodyPr>
            <a:lstStyle/>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Large</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7B</a:t>
              </a:r>
            </a:p>
            <a:p>
              <a:pPr marL="0" marR="0" lvl="0" indent="0" algn="ctr" defTabSz="54186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err="1">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Mixtral</a:t>
              </a: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8x7B</a:t>
              </a:r>
            </a:p>
          </p:txBody>
        </p:sp>
        <p:sp>
          <p:nvSpPr>
            <p:cNvPr id="57" name="Oval 56">
              <a:extLst>
                <a:ext uri="{FF2B5EF4-FFF2-40B4-BE49-F238E27FC236}">
                  <a16:creationId xmlns:a16="http://schemas.microsoft.com/office/drawing/2014/main" id="{DB6625F3-090A-DBF9-8633-8EB0DCE60FE8}"/>
                </a:ext>
              </a:extLst>
            </p:cNvPr>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4687" rtl="0" eaLnBrk="1" fontAlgn="auto" latinLnBrk="0" hangingPunct="1">
                <a:lnSpc>
                  <a:spcPct val="100000"/>
                </a:lnSpc>
                <a:spcBef>
                  <a:spcPts val="0"/>
                </a:spcBef>
                <a:spcAft>
                  <a:spcPts val="0"/>
                </a:spcAft>
                <a:buClrTx/>
                <a:buSzTx/>
                <a:buFontTx/>
                <a:buNone/>
                <a:tabLst/>
                <a:defRPr/>
              </a:pPr>
              <a:endParaRPr kumimoji="0" lang="en-US" sz="2498" b="0" i="0" u="none" strike="noStrike" kern="1200" cap="none" spc="0" normalizeH="0" baseline="0" noProof="0" dirty="0" err="1">
                <a:ln>
                  <a:noFill/>
                </a:ln>
                <a:solidFill>
                  <a:srgbClr val="FFFFFF"/>
                </a:solidFill>
                <a:effectLst/>
                <a:uLnTx/>
                <a:uFillTx/>
                <a:latin typeface="Amazon Ember" panose="020F0502020204030204"/>
                <a:ea typeface="+mn-ea"/>
                <a:cs typeface="+mn-cs"/>
              </a:endParaRPr>
            </a:p>
          </p:txBody>
        </p:sp>
      </p:grpSp>
      <p:pic>
        <p:nvPicPr>
          <p:cNvPr id="58" name="Picture 2" descr="Mistral AI: A Multilingual LLM Model | Medium">
            <a:extLst>
              <a:ext uri="{FF2B5EF4-FFF2-40B4-BE49-F238E27FC236}">
                <a16:creationId xmlns:a16="http://schemas.microsoft.com/office/drawing/2014/main" id="{5AB2C694-00EE-873C-D098-CFB687C52B3D}"/>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090031" y="1844613"/>
            <a:ext cx="830094" cy="27432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60BC6F27-1B28-3EB0-E43E-1B3048BBE7AC}"/>
              </a:ext>
            </a:extLst>
          </p:cNvPr>
          <p:cNvSpPr txBox="1"/>
          <p:nvPr/>
        </p:nvSpPr>
        <p:spPr>
          <a:xfrm>
            <a:off x="8770361" y="2679415"/>
            <a:ext cx="1588355" cy="738664"/>
          </a:xfrm>
          <a:prstGeom prst="rect">
            <a:avLst/>
          </a:prstGeom>
          <a:noFill/>
        </p:spPr>
        <p:txBody>
          <a:bodyPr wrap="square" lIns="0" tIns="0" rIns="0" bIns="0">
            <a:spAutoFit/>
          </a:bodyPr>
          <a:lstStyle>
            <a:defPPr>
              <a:defRPr lang="en-US"/>
            </a:defPPr>
            <a:lvl1pPr>
              <a:defRPr sz="1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a:t>
            </a: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Q&amp;A, text classification, text completion, code generation</a:t>
            </a:r>
          </a:p>
        </p:txBody>
      </p:sp>
      <p:pic>
        <p:nvPicPr>
          <p:cNvPr id="60" name="Graphic 59">
            <a:extLst>
              <a:ext uri="{FF2B5EF4-FFF2-40B4-BE49-F238E27FC236}">
                <a16:creationId xmlns:a16="http://schemas.microsoft.com/office/drawing/2014/main" id="{4F2A6BDF-5770-C352-F3B1-512EECAD02C1}"/>
              </a:ext>
            </a:extLst>
          </p:cNvPr>
          <p:cNvPicPr>
            <a:picLocks/>
          </p:cNvPicPr>
          <p:nvPr/>
        </p:nvPicPr>
        <p:blipFill>
          <a:blip r:embed="rId10">
            <a:extLst>
              <a:ext uri="{96DAC541-7B7A-43D3-8B79-37D633B846F1}">
                <asvg:svgBlip xmlns:asvg="http://schemas.microsoft.com/office/drawing/2016/SVG/main" r:embed="rId11"/>
              </a:ext>
            </a:extLst>
          </a:blip>
          <a:srcRect t="756" b="756"/>
          <a:stretch/>
        </p:blipFill>
        <p:spPr>
          <a:xfrm>
            <a:off x="3132111" y="405826"/>
            <a:ext cx="605646" cy="619433"/>
          </a:xfrm>
          <a:prstGeom prst="rect">
            <a:avLst/>
          </a:prstGeom>
        </p:spPr>
      </p:pic>
    </p:spTree>
    <p:extLst>
      <p:ext uri="{BB962C8B-B14F-4D97-AF65-F5344CB8AC3E}">
        <p14:creationId xmlns:p14="http://schemas.microsoft.com/office/powerpoint/2010/main" val="323850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CF41-287E-D5F9-34F5-21446EF813BF}"/>
              </a:ext>
            </a:extLst>
          </p:cNvPr>
          <p:cNvSpPr>
            <a:spLocks noGrp="1"/>
          </p:cNvSpPr>
          <p:nvPr>
            <p:ph type="title"/>
          </p:nvPr>
        </p:nvSpPr>
        <p:spPr/>
        <p:txBody>
          <a:bodyPr/>
          <a:lstStyle/>
          <a:p>
            <a:endParaRPr lang="en-US"/>
          </a:p>
        </p:txBody>
      </p:sp>
      <p:sp>
        <p:nvSpPr>
          <p:cNvPr id="3" name="Title 6">
            <a:extLst>
              <a:ext uri="{FF2B5EF4-FFF2-40B4-BE49-F238E27FC236}">
                <a16:creationId xmlns:a16="http://schemas.microsoft.com/office/drawing/2014/main" id="{034C0013-17F0-D64A-ED86-AA43BC883F6D}"/>
              </a:ext>
            </a:extLst>
          </p:cNvPr>
          <p:cNvSpPr txBox="1">
            <a:spLocks/>
          </p:cNvSpPr>
          <p:nvPr/>
        </p:nvSpPr>
        <p:spPr>
          <a:xfrm>
            <a:off x="838200" y="365125"/>
            <a:ext cx="9077696"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600" b="1" kern="1200" spc="-100" baseline="0">
                <a:solidFill>
                  <a:schemeClr val="bg1">
                    <a:lumMod val="65000"/>
                    <a:lumOff val="35000"/>
                  </a:schemeClr>
                </a:solidFill>
                <a:latin typeface="+mj-lt"/>
                <a:ea typeface="+mj-ea"/>
                <a:cs typeface="+mj-cs"/>
              </a:defRPr>
            </a:lvl1pPr>
          </a:lstStyle>
          <a:p>
            <a:r>
              <a:rPr lang="en-US" dirty="0">
                <a:solidFill>
                  <a:schemeClr val="tx1"/>
                </a:solidFill>
              </a:rPr>
              <a:t>PartyRock</a:t>
            </a:r>
          </a:p>
        </p:txBody>
      </p:sp>
      <p:sp>
        <p:nvSpPr>
          <p:cNvPr id="4" name="Content Placeholder 8">
            <a:extLst>
              <a:ext uri="{FF2B5EF4-FFF2-40B4-BE49-F238E27FC236}">
                <a16:creationId xmlns:a16="http://schemas.microsoft.com/office/drawing/2014/main" id="{1B8355AE-888F-2672-ACD0-34E38041F8F9}"/>
              </a:ext>
            </a:extLst>
          </p:cNvPr>
          <p:cNvSpPr txBox="1">
            <a:spLocks/>
          </p:cNvSpPr>
          <p:nvPr/>
        </p:nvSpPr>
        <p:spPr>
          <a:xfrm>
            <a:off x="6172200" y="1825625"/>
            <a:ext cx="5862512" cy="3617033"/>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Build generative AI Apps with no code</a:t>
            </a:r>
          </a:p>
          <a:p>
            <a:r>
              <a:rPr lang="en-US" dirty="0"/>
              <a:t>No AWS Account required</a:t>
            </a:r>
          </a:p>
        </p:txBody>
      </p:sp>
      <p:pic>
        <p:nvPicPr>
          <p:cNvPr id="5" name="Content Placeholder 9">
            <a:extLst>
              <a:ext uri="{FF2B5EF4-FFF2-40B4-BE49-F238E27FC236}">
                <a16:creationId xmlns:a16="http://schemas.microsoft.com/office/drawing/2014/main" id="{B2C6E5F6-22DD-FAD2-F7EB-A609E7837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93" y="1547105"/>
            <a:ext cx="5748413" cy="3440531"/>
          </a:xfrm>
          <a:prstGeom prst="rect">
            <a:avLst/>
          </a:prstGeom>
        </p:spPr>
      </p:pic>
    </p:spTree>
    <p:extLst>
      <p:ext uri="{BB962C8B-B14F-4D97-AF65-F5344CB8AC3E}">
        <p14:creationId xmlns:p14="http://schemas.microsoft.com/office/powerpoint/2010/main" val="36545790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1B5784-9144-BFB8-DB1C-996EB23506CB}"/>
              </a:ext>
            </a:extLst>
          </p:cNvPr>
          <p:cNvSpPr>
            <a:spLocks noGrp="1"/>
          </p:cNvSpPr>
          <p:nvPr>
            <p:ph type="title"/>
          </p:nvPr>
        </p:nvSpPr>
        <p:spPr/>
        <p:txBody>
          <a:bodyPr/>
          <a:lstStyle/>
          <a:p>
            <a:r>
              <a:rPr lang="en-US" dirty="0"/>
              <a:t>Workshop</a:t>
            </a:r>
          </a:p>
        </p:txBody>
      </p:sp>
    </p:spTree>
    <p:extLst>
      <p:ext uri="{BB962C8B-B14F-4D97-AF65-F5344CB8AC3E}">
        <p14:creationId xmlns:p14="http://schemas.microsoft.com/office/powerpoint/2010/main" val="24812959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DDFBDD-B8F2-3F3B-6E74-8149697487FE}"/>
              </a:ext>
            </a:extLst>
          </p:cNvPr>
          <p:cNvSpPr>
            <a:spLocks noGrp="1"/>
          </p:cNvSpPr>
          <p:nvPr>
            <p:ph type="body" sz="quarter" idx="10"/>
          </p:nvPr>
        </p:nvSpPr>
        <p:spPr>
          <a:xfrm>
            <a:off x="304800" y="1485900"/>
            <a:ext cx="7319158" cy="2800767"/>
          </a:xfrm>
        </p:spPr>
        <p:txBody>
          <a:bodyPr/>
          <a:lstStyle/>
          <a:p>
            <a:pPr marL="457200" indent="-457200">
              <a:buFont typeface="Arial" panose="020B0604020202020204" pitchFamily="34" charset="0"/>
              <a:buChar char="•"/>
            </a:pPr>
            <a:r>
              <a:rPr lang="en-US" dirty="0"/>
              <a:t>Build Generative AI Applications with PartyRock</a:t>
            </a:r>
          </a:p>
          <a:p>
            <a:pPr marL="457200" indent="-457200">
              <a:buFont typeface="Arial" panose="020B0604020202020204" pitchFamily="34" charset="0"/>
              <a:buChar char="•"/>
            </a:pPr>
            <a:r>
              <a:rPr lang="en-US" dirty="0"/>
              <a:t>Use Foundation Models in Amazon Bedrock</a:t>
            </a:r>
          </a:p>
          <a:p>
            <a:pPr marL="457200" indent="-457200">
              <a:buFont typeface="Arial" panose="020B0604020202020204" pitchFamily="34" charset="0"/>
              <a:buChar char="•"/>
            </a:pPr>
            <a:r>
              <a:rPr lang="en-US" dirty="0"/>
              <a:t>Chat with your Documents</a:t>
            </a:r>
          </a:p>
        </p:txBody>
      </p:sp>
      <p:sp>
        <p:nvSpPr>
          <p:cNvPr id="3" name="Title 2">
            <a:extLst>
              <a:ext uri="{FF2B5EF4-FFF2-40B4-BE49-F238E27FC236}">
                <a16:creationId xmlns:a16="http://schemas.microsoft.com/office/drawing/2014/main" id="{1F3BBF9B-7B8F-9370-6F20-38AD7921006D}"/>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594192738"/>
      </p:ext>
    </p:extLst>
  </p:cSld>
  <p:clrMapOvr>
    <a:masterClrMapping/>
  </p:clrMapOvr>
  <p:transition>
    <p:fade/>
  </p:transition>
</p:sld>
</file>

<file path=ppt/theme/theme1.xml><?xml version="1.0" encoding="utf-8"?>
<a:theme xmlns:a="http://schemas.openxmlformats.org/drawingml/2006/main" name="AWS re:Inforce">
  <a:themeElements>
    <a:clrScheme name="Custom 22">
      <a:dk1>
        <a:srgbClr val="000000"/>
      </a:dk1>
      <a:lt1>
        <a:srgbClr val="FFFFFF"/>
      </a:lt1>
      <a:dk2>
        <a:srgbClr val="09051B"/>
      </a:dk2>
      <a:lt2>
        <a:srgbClr val="F2F4F4"/>
      </a:lt2>
      <a:accent1>
        <a:srgbClr val="F66C02"/>
      </a:accent1>
      <a:accent2>
        <a:srgbClr val="F2B118"/>
      </a:accent2>
      <a:accent3>
        <a:srgbClr val="FFF200"/>
      </a:accent3>
      <a:accent4>
        <a:srgbClr val="FF28EF"/>
      </a:accent4>
      <a:accent5>
        <a:srgbClr val="0F65F9"/>
      </a:accent5>
      <a:accent6>
        <a:srgbClr val="5600C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re:Inforce</Template>
  <TotalTime>43995</TotalTime>
  <Words>901</Words>
  <Application>Microsoft Macintosh PowerPoint</Application>
  <PresentationFormat>Widescreen</PresentationFormat>
  <Paragraphs>136</Paragraphs>
  <Slides>16</Slides>
  <Notes>13</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Wingdings</vt:lpstr>
      <vt:lpstr>Amazon Ember</vt:lpstr>
      <vt:lpstr>Arial</vt:lpstr>
      <vt:lpstr>Amazon Ember Mono</vt:lpstr>
      <vt:lpstr>Amazon Ember Display Light</vt:lpstr>
      <vt:lpstr>Amazon Ember Display</vt:lpstr>
      <vt:lpstr>Amazon Ember Display Heavy</vt:lpstr>
      <vt:lpstr>Calibri</vt:lpstr>
      <vt:lpstr>Lucida Console</vt:lpstr>
      <vt:lpstr>AWS re:Inforce</vt:lpstr>
      <vt:lpstr>Building with Generative AI on AWS using PartyRock, Amazon Bedrock, and Amazon Q</vt:lpstr>
      <vt:lpstr>About Me</vt:lpstr>
      <vt:lpstr>PowerPoint Presentation</vt:lpstr>
      <vt:lpstr>PowerPoint Presentation</vt:lpstr>
      <vt:lpstr>PowerPoint Presentation</vt:lpstr>
      <vt:lpstr>PowerPoint Presentation</vt:lpstr>
      <vt:lpstr>PowerPoint Presentation</vt:lpstr>
      <vt:lpstr>Workshop</vt:lpstr>
      <vt:lpstr>Modules</vt:lpstr>
      <vt:lpstr>Build Generative AI Applications with PartyRock</vt:lpstr>
      <vt:lpstr>Use Foundation Models in Amazon Bedrock</vt:lpstr>
      <vt:lpstr>Chat with your Documents</vt:lpstr>
      <vt:lpstr>Lets Build!</vt:lpstr>
      <vt:lpstr>Enter Workshop Studio Link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this event template</dc:title>
  <dc:creator>Microsoft Office User</dc:creator>
  <cp:lastModifiedBy>Encinar, Maria</cp:lastModifiedBy>
  <cp:revision>123</cp:revision>
  <dcterms:created xsi:type="dcterms:W3CDTF">2023-08-31T12:46:21Z</dcterms:created>
  <dcterms:modified xsi:type="dcterms:W3CDTF">2024-05-14T15:33:35Z</dcterms:modified>
</cp:coreProperties>
</file>